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3" r:id="rId2"/>
    <p:sldId id="303" r:id="rId3"/>
    <p:sldId id="310" r:id="rId4"/>
    <p:sldId id="279" r:id="rId5"/>
    <p:sldId id="309" r:id="rId6"/>
    <p:sldId id="311" r:id="rId7"/>
    <p:sldId id="332" r:id="rId8"/>
    <p:sldId id="305" r:id="rId9"/>
    <p:sldId id="302" r:id="rId10"/>
    <p:sldId id="336" r:id="rId11"/>
    <p:sldId id="316" r:id="rId12"/>
    <p:sldId id="322" r:id="rId13"/>
    <p:sldId id="326" r:id="rId14"/>
    <p:sldId id="331" r:id="rId15"/>
    <p:sldId id="333" r:id="rId16"/>
    <p:sldId id="317" r:id="rId17"/>
    <p:sldId id="323" r:id="rId18"/>
    <p:sldId id="325" r:id="rId19"/>
    <p:sldId id="334" r:id="rId20"/>
    <p:sldId id="324" r:id="rId21"/>
    <p:sldId id="321" r:id="rId22"/>
    <p:sldId id="327" r:id="rId23"/>
    <p:sldId id="318" r:id="rId24"/>
    <p:sldId id="329" r:id="rId25"/>
    <p:sldId id="335" r:id="rId26"/>
    <p:sldId id="319" r:id="rId27"/>
    <p:sldId id="330" r:id="rId28"/>
    <p:sldId id="320" r:id="rId29"/>
    <p:sldId id="314" r:id="rId3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496"/>
    <a:srgbClr val="B1C6E1"/>
    <a:srgbClr val="FFFFFF"/>
    <a:srgbClr val="FF9FFF"/>
    <a:srgbClr val="FF00FF"/>
    <a:srgbClr val="B7CAE3"/>
    <a:srgbClr val="CBD9EB"/>
    <a:srgbClr val="C8D7EA"/>
    <a:srgbClr val="B9CDE5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0" autoAdjust="0"/>
    <p:restoredTop sz="92906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7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rgbClr val="FF9FFF"/>
              </a:solidFill>
            </c:spPr>
          </c:dPt>
          <c:dPt>
            <c:idx val="11"/>
            <c:bubble3D val="0"/>
            <c:spPr>
              <a:solidFill>
                <a:srgbClr val="FFFFFF"/>
              </a:solidFill>
            </c:spPr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0.22360857571341813"/>
                  <c:y val="5.3686729570323187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err="1"/>
                      <a:t>Fußball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51.965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592344706911636"/>
                  <c:y val="-0.29291184092100447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err="1"/>
                      <a:t>Turnen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18.951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212489063867017E-2"/>
                  <c:y val="-0.1821240946060444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dirty="0"/>
                      <a:t>Tennis; </a:t>
                    </a:r>
                    <a:r>
                      <a:rPr lang="en-US" dirty="0" smtClean="0"/>
                      <a:t>7.745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27990849627951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Pferdesport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5.956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DLRG; </a:t>
                    </a:r>
                    <a:r>
                      <a:rPr lang="en-US" smtClean="0"/>
                      <a:t>5.038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Behindertensport;3.150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3472222222222224E-4"/>
                  <c:y val="-4.571064977367212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Schießsport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1.878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err="1"/>
                      <a:t>Leichtathletik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2.711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867819119269239E-2"/>
                  <c:y val="-3.87975939681063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Volleyball; </a:t>
                    </a:r>
                    <a:r>
                      <a:rPr lang="en-US" dirty="0" smtClean="0"/>
                      <a:t>2.041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2870625546806649E-2"/>
                  <c:y val="-5.883474108287919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Tischtennis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1.893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2903926071741031E-2"/>
                  <c:y val="-8.630213536154766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Schwimmen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1.581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0344925634295713E-2"/>
                  <c:y val="-0.1126172849885105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Handball; </a:t>
                    </a:r>
                    <a:r>
                      <a:rPr lang="en-US" dirty="0" smtClean="0"/>
                      <a:t>1.886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4273020559930008"/>
                  <c:y val="-8.865587117278395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Segeln</a:t>
                    </a:r>
                    <a:r>
                      <a:rPr lang="en-US" dirty="0"/>
                      <a:t>/</a:t>
                    </a:r>
                    <a:r>
                      <a:rPr lang="en-US" dirty="0" err="1"/>
                      <a:t>Windsurfen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634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0351159230096239E-2"/>
                  <c:y val="-3.52283554386277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Golf; </a:t>
                    </a:r>
                    <a:r>
                      <a:rPr lang="en-US" dirty="0" smtClean="0"/>
                      <a:t>1.368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Tabelle1!$A$2:$A$16</c:f>
              <c:strCache>
                <c:ptCount val="15"/>
                <c:pt idx="0">
                  <c:v>Fußball</c:v>
                </c:pt>
                <c:pt idx="1">
                  <c:v>Turnen</c:v>
                </c:pt>
                <c:pt idx="2">
                  <c:v>Tennis</c:v>
                </c:pt>
                <c:pt idx="3">
                  <c:v>Pferdesport</c:v>
                </c:pt>
                <c:pt idx="4">
                  <c:v>DLRG</c:v>
                </c:pt>
                <c:pt idx="5">
                  <c:v>Behindertensport</c:v>
                </c:pt>
                <c:pt idx="6">
                  <c:v>Schießsport</c:v>
                </c:pt>
                <c:pt idx="7">
                  <c:v>Leichtathletik</c:v>
                </c:pt>
                <c:pt idx="8">
                  <c:v>Volleyball</c:v>
                </c:pt>
                <c:pt idx="9">
                  <c:v>Tischtennis</c:v>
                </c:pt>
                <c:pt idx="10">
                  <c:v>Schwimmen</c:v>
                </c:pt>
                <c:pt idx="11">
                  <c:v>Handball</c:v>
                </c:pt>
                <c:pt idx="12">
                  <c:v>Segeln/Windsurfen</c:v>
                </c:pt>
                <c:pt idx="13">
                  <c:v>Golf</c:v>
                </c:pt>
                <c:pt idx="14">
                  <c:v>Rest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52027</c:v>
                </c:pt>
                <c:pt idx="1">
                  <c:v>19269</c:v>
                </c:pt>
                <c:pt idx="2">
                  <c:v>7885</c:v>
                </c:pt>
                <c:pt idx="3">
                  <c:v>6174</c:v>
                </c:pt>
                <c:pt idx="4">
                  <c:v>5003</c:v>
                </c:pt>
                <c:pt idx="5">
                  <c:v>3022</c:v>
                </c:pt>
                <c:pt idx="6">
                  <c:v>2327</c:v>
                </c:pt>
                <c:pt idx="7">
                  <c:v>2705</c:v>
                </c:pt>
                <c:pt idx="8">
                  <c:v>2278</c:v>
                </c:pt>
                <c:pt idx="9">
                  <c:v>1898</c:v>
                </c:pt>
                <c:pt idx="10">
                  <c:v>1945</c:v>
                </c:pt>
                <c:pt idx="11">
                  <c:v>1853</c:v>
                </c:pt>
                <c:pt idx="12">
                  <c:v>620</c:v>
                </c:pt>
                <c:pt idx="13">
                  <c:v>1401</c:v>
                </c:pt>
                <c:pt idx="14">
                  <c:v>7345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349081364829394"/>
          <c:y val="8.7250823747343942E-2"/>
          <c:w val="0.25724992709244676"/>
          <c:h val="0.85177673790086217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87E83-354C-4202-8322-D2C624C106E1}" type="doc">
      <dgm:prSet loTypeId="urn:microsoft.com/office/officeart/2005/8/layout/radial1" loCatId="cycle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E45EC0C7-1F0D-4E1F-9E2F-738D255692C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de-DE" sz="1200" dirty="0"/>
        </a:p>
      </dgm:t>
    </dgm:pt>
    <dgm:pt modelId="{73579F13-A428-4068-8005-B3173CDE7ED3}" type="parTrans" cxnId="{EBF45270-67B2-480D-B91A-8FC9ABEB823B}">
      <dgm:prSet/>
      <dgm:spPr/>
      <dgm:t>
        <a:bodyPr/>
        <a:lstStyle/>
        <a:p>
          <a:endParaRPr lang="de-DE" sz="1200"/>
        </a:p>
      </dgm:t>
    </dgm:pt>
    <dgm:pt modelId="{B6000C9E-EA63-4942-9E8B-D191FBE90EF9}" type="sibTrans" cxnId="{EBF45270-67B2-480D-B91A-8FC9ABEB823B}">
      <dgm:prSet/>
      <dgm:spPr/>
      <dgm:t>
        <a:bodyPr/>
        <a:lstStyle/>
        <a:p>
          <a:endParaRPr lang="de-DE" sz="1200"/>
        </a:p>
      </dgm:t>
    </dgm:pt>
    <dgm:pt modelId="{684EADC0-6919-4D7B-BB7E-1FA4BFA1D4D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200" dirty="0" smtClean="0"/>
            <a:t>Michael Koop </a:t>
          </a:r>
          <a:r>
            <a:rPr lang="de-DE" sz="1200" i="1" dirty="0" smtClean="0"/>
            <a:t>Präsident</a:t>
          </a:r>
        </a:p>
        <a:p>
          <a:r>
            <a:rPr lang="de-DE" sz="1900" b="1" dirty="0" smtClean="0"/>
            <a:t>Politik</a:t>
          </a:r>
          <a:endParaRPr lang="de-DE" sz="1900" b="1" dirty="0"/>
        </a:p>
      </dgm:t>
    </dgm:pt>
    <dgm:pt modelId="{CB97579F-4475-47EA-AEA0-4489708A71A8}" type="parTrans" cxnId="{0D4840D4-A612-423C-8E94-10DF649A3894}">
      <dgm:prSet custT="1"/>
      <dgm:spPr/>
      <dgm:t>
        <a:bodyPr/>
        <a:lstStyle/>
        <a:p>
          <a:endParaRPr lang="de-DE" sz="1200"/>
        </a:p>
      </dgm:t>
    </dgm:pt>
    <dgm:pt modelId="{2272A431-5AD8-456D-8402-37194BE9F0C9}" type="sibTrans" cxnId="{0D4840D4-A612-423C-8E94-10DF649A3894}">
      <dgm:prSet/>
      <dgm:spPr/>
      <dgm:t>
        <a:bodyPr/>
        <a:lstStyle/>
        <a:p>
          <a:endParaRPr lang="de-DE" sz="1200"/>
        </a:p>
      </dgm:t>
    </dgm:pt>
    <dgm:pt modelId="{41B7AB9D-C8F7-4B9F-9887-88D3F11E5C3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200" dirty="0" smtClean="0"/>
            <a:t>Bernd Meyer </a:t>
          </a:r>
          <a:r>
            <a:rPr lang="de-DE" sz="1200" i="1" dirty="0" smtClean="0"/>
            <a:t>Vizepräsident</a:t>
          </a:r>
          <a:r>
            <a:rPr lang="de-DE" sz="1200" dirty="0" smtClean="0"/>
            <a:t> </a:t>
          </a:r>
          <a:r>
            <a:rPr lang="de-DE" sz="1900" b="1" dirty="0" smtClean="0"/>
            <a:t>Finanzen</a:t>
          </a:r>
          <a:endParaRPr lang="de-DE" sz="1900" b="1" dirty="0"/>
        </a:p>
      </dgm:t>
    </dgm:pt>
    <dgm:pt modelId="{1AFEAC1A-9C74-4A61-90E7-EEDA9A5983A4}" type="parTrans" cxnId="{078EF2E0-E455-47F2-816C-9364F4412E7C}">
      <dgm:prSet custT="1"/>
      <dgm:spPr/>
      <dgm:t>
        <a:bodyPr/>
        <a:lstStyle/>
        <a:p>
          <a:endParaRPr lang="de-DE" sz="1200"/>
        </a:p>
      </dgm:t>
    </dgm:pt>
    <dgm:pt modelId="{7F83E81F-837A-4240-803D-1653DD543C8B}" type="sibTrans" cxnId="{078EF2E0-E455-47F2-816C-9364F4412E7C}">
      <dgm:prSet/>
      <dgm:spPr/>
      <dgm:t>
        <a:bodyPr/>
        <a:lstStyle/>
        <a:p>
          <a:endParaRPr lang="de-DE" sz="1200"/>
        </a:p>
      </dgm:t>
    </dgm:pt>
    <dgm:pt modelId="{0300261E-59E4-484A-A077-222AD4523AA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dirty="0" smtClean="0"/>
            <a:t>Günter Klene </a:t>
          </a:r>
          <a:r>
            <a:rPr lang="de-DE" sz="1200" i="1" dirty="0" smtClean="0"/>
            <a:t>Geschäftsführer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dirty="0" smtClean="0"/>
            <a:t>Verwaltung</a:t>
          </a:r>
          <a:endParaRPr lang="de-DE" sz="1200" i="1" dirty="0"/>
        </a:p>
      </dgm:t>
    </dgm:pt>
    <dgm:pt modelId="{D243E535-3510-4207-97D4-6D5EC0FF347B}" type="parTrans" cxnId="{F0EDF48B-A54B-431D-A274-DC8579225965}">
      <dgm:prSet custT="1"/>
      <dgm:spPr/>
      <dgm:t>
        <a:bodyPr/>
        <a:lstStyle/>
        <a:p>
          <a:endParaRPr lang="de-DE" sz="1200"/>
        </a:p>
      </dgm:t>
    </dgm:pt>
    <dgm:pt modelId="{656FFFD7-DC15-4E61-9F87-EC967047346A}" type="sibTrans" cxnId="{F0EDF48B-A54B-431D-A274-DC8579225965}">
      <dgm:prSet/>
      <dgm:spPr/>
      <dgm:t>
        <a:bodyPr/>
        <a:lstStyle/>
        <a:p>
          <a:endParaRPr lang="de-DE" sz="1200"/>
        </a:p>
      </dgm:t>
    </dgm:pt>
    <dgm:pt modelId="{19523AC9-CF6D-4BE9-BD5D-224264FD4D8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200" dirty="0" smtClean="0"/>
            <a:t>Willi </a:t>
          </a:r>
          <a:r>
            <a:rPr lang="de-DE" sz="1200" dirty="0" err="1" smtClean="0"/>
            <a:t>Fenslage</a:t>
          </a:r>
          <a:r>
            <a:rPr lang="de-DE" sz="1200" dirty="0" smtClean="0"/>
            <a:t> </a:t>
          </a:r>
          <a:r>
            <a:rPr lang="de-DE" sz="1200" i="1" dirty="0" smtClean="0"/>
            <a:t>Vizepräsident</a:t>
          </a:r>
          <a:r>
            <a:rPr lang="de-DE" sz="1200" dirty="0" smtClean="0"/>
            <a:t> </a:t>
          </a:r>
          <a:r>
            <a:rPr lang="de-DE" sz="2100" b="1" dirty="0" smtClean="0"/>
            <a:t>Bildung</a:t>
          </a:r>
          <a:endParaRPr lang="de-DE" sz="2100" b="1" dirty="0"/>
        </a:p>
      </dgm:t>
    </dgm:pt>
    <dgm:pt modelId="{1219BF8C-5C1C-4EFF-A0E0-6C4C84692E12}" type="parTrans" cxnId="{B359C49F-4EFF-406E-AF29-E6895FA64676}">
      <dgm:prSet custT="1"/>
      <dgm:spPr/>
      <dgm:t>
        <a:bodyPr/>
        <a:lstStyle/>
        <a:p>
          <a:endParaRPr lang="de-DE" sz="1200"/>
        </a:p>
      </dgm:t>
    </dgm:pt>
    <dgm:pt modelId="{52AEE632-2FA2-4928-A995-311E586C696A}" type="sibTrans" cxnId="{B359C49F-4EFF-406E-AF29-E6895FA64676}">
      <dgm:prSet/>
      <dgm:spPr/>
      <dgm:t>
        <a:bodyPr/>
        <a:lstStyle/>
        <a:p>
          <a:endParaRPr lang="de-DE" sz="1200"/>
        </a:p>
      </dgm:t>
    </dgm:pt>
    <dgm:pt modelId="{F118CF9A-81BE-4EDC-8761-4C047B92F33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de-DE" sz="1200" i="1" dirty="0" smtClean="0"/>
            <a:t>Stephanie Krone Vorsitzende der </a:t>
          </a:r>
          <a:r>
            <a:rPr lang="de-DE" sz="1900" b="1" dirty="0" smtClean="0"/>
            <a:t>Sport-jugend</a:t>
          </a:r>
          <a:endParaRPr lang="de-DE" sz="1900" b="1" dirty="0"/>
        </a:p>
      </dgm:t>
    </dgm:pt>
    <dgm:pt modelId="{E4F66F7B-9CC1-4BE0-AD6E-B41125098B99}" type="parTrans" cxnId="{E8F45DD1-1E27-49CB-8059-07C107D97496}">
      <dgm:prSet custT="1"/>
      <dgm:spPr/>
      <dgm:t>
        <a:bodyPr/>
        <a:lstStyle/>
        <a:p>
          <a:endParaRPr lang="de-DE" sz="1200"/>
        </a:p>
      </dgm:t>
    </dgm:pt>
    <dgm:pt modelId="{EDC2DC39-4B8F-4ACA-9A24-2D766E9795FA}" type="sibTrans" cxnId="{E8F45DD1-1E27-49CB-8059-07C107D97496}">
      <dgm:prSet/>
      <dgm:spPr/>
      <dgm:t>
        <a:bodyPr/>
        <a:lstStyle/>
        <a:p>
          <a:endParaRPr lang="de-DE" sz="1200"/>
        </a:p>
      </dgm:t>
    </dgm:pt>
    <dgm:pt modelId="{7EF84140-67E8-4654-AB56-8DEC28A6C6E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200" dirty="0" smtClean="0"/>
            <a:t>Harald </a:t>
          </a:r>
          <a:r>
            <a:rPr lang="de-DE" sz="1200" dirty="0" err="1" smtClean="0"/>
            <a:t>Kuhr</a:t>
          </a:r>
          <a:endParaRPr lang="de-DE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200" i="1" dirty="0" smtClean="0"/>
            <a:t>Vizepräsident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de-DE" sz="1900" dirty="0" smtClean="0"/>
            <a:t> </a:t>
          </a:r>
          <a:r>
            <a:rPr lang="de-DE" sz="1900" b="1" dirty="0" smtClean="0"/>
            <a:t>Leistungs-sport</a:t>
          </a:r>
          <a:endParaRPr lang="de-DE" sz="1900" b="1" dirty="0"/>
        </a:p>
      </dgm:t>
    </dgm:pt>
    <dgm:pt modelId="{210F4721-D8C7-49F5-8A68-39DF6DD4A887}" type="parTrans" cxnId="{2F687E61-9DC9-4339-A5D8-816E679A506F}">
      <dgm:prSet custT="1"/>
      <dgm:spPr/>
      <dgm:t>
        <a:bodyPr/>
        <a:lstStyle/>
        <a:p>
          <a:endParaRPr lang="de-DE" sz="1200"/>
        </a:p>
      </dgm:t>
    </dgm:pt>
    <dgm:pt modelId="{66AD9C62-E63A-472F-A6DE-9C6DE8AB638F}" type="sibTrans" cxnId="{2F687E61-9DC9-4339-A5D8-816E679A506F}">
      <dgm:prSet/>
      <dgm:spPr/>
      <dgm:t>
        <a:bodyPr/>
        <a:lstStyle/>
        <a:p>
          <a:endParaRPr lang="de-DE" sz="1200"/>
        </a:p>
      </dgm:t>
    </dgm:pt>
    <dgm:pt modelId="{8E0BD878-472D-442F-A563-E8F94FD3467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200" dirty="0" smtClean="0"/>
            <a:t>Hermann Wilkens </a:t>
          </a:r>
          <a:r>
            <a:rPr lang="de-DE" sz="1200" i="1" dirty="0" smtClean="0"/>
            <a:t>Vizepräsident</a:t>
          </a:r>
          <a:r>
            <a:rPr lang="de-DE" sz="1200" dirty="0" smtClean="0"/>
            <a:t> </a:t>
          </a:r>
          <a:r>
            <a:rPr lang="de-DE" sz="1900" b="1" dirty="0" err="1" smtClean="0"/>
            <a:t>Sportent</a:t>
          </a:r>
          <a:r>
            <a:rPr lang="de-DE" sz="1900" b="1" dirty="0" smtClean="0"/>
            <a:t>-wicklung</a:t>
          </a:r>
          <a:endParaRPr lang="de-DE" sz="1900" b="1" dirty="0"/>
        </a:p>
      </dgm:t>
    </dgm:pt>
    <dgm:pt modelId="{9FD0F3AB-CC9A-4BA8-BF6D-7644F1B15DF0}" type="parTrans" cxnId="{EB8CA367-0D2D-4A45-A862-482DFB19E9AE}">
      <dgm:prSet custT="1"/>
      <dgm:spPr/>
      <dgm:t>
        <a:bodyPr/>
        <a:lstStyle/>
        <a:p>
          <a:endParaRPr lang="de-DE" sz="1200"/>
        </a:p>
      </dgm:t>
    </dgm:pt>
    <dgm:pt modelId="{B2D854B8-5B91-48A3-9E47-C0D029B552FA}" type="sibTrans" cxnId="{EB8CA367-0D2D-4A45-A862-482DFB19E9AE}">
      <dgm:prSet/>
      <dgm:spPr/>
      <dgm:t>
        <a:bodyPr/>
        <a:lstStyle/>
        <a:p>
          <a:endParaRPr lang="de-DE" sz="1200"/>
        </a:p>
      </dgm:t>
    </dgm:pt>
    <dgm:pt modelId="{374E3580-C108-40C2-B78F-EF6CA76061C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200" dirty="0" smtClean="0"/>
            <a:t>Inga-Kristin </a:t>
          </a:r>
          <a:r>
            <a:rPr lang="de-DE" sz="1200" dirty="0" err="1" smtClean="0"/>
            <a:t>Fatmann</a:t>
          </a:r>
          <a:r>
            <a:rPr lang="de-DE" sz="1200" dirty="0" smtClean="0"/>
            <a:t> </a:t>
          </a:r>
          <a:r>
            <a:rPr lang="de-DE" sz="1200" i="1" dirty="0" smtClean="0"/>
            <a:t>Vizepräsidentin</a:t>
          </a:r>
          <a:r>
            <a:rPr lang="de-DE" sz="1200" dirty="0" smtClean="0"/>
            <a:t> </a:t>
          </a:r>
          <a:r>
            <a:rPr lang="de-DE" sz="1900" b="1" dirty="0" err="1" smtClean="0"/>
            <a:t>Vereinsent</a:t>
          </a:r>
          <a:r>
            <a:rPr lang="de-DE" sz="1900" b="1" dirty="0" smtClean="0"/>
            <a:t>-wicklung</a:t>
          </a:r>
          <a:endParaRPr lang="de-DE" sz="1900" b="1" dirty="0"/>
        </a:p>
      </dgm:t>
    </dgm:pt>
    <dgm:pt modelId="{7C4E9A6F-0B57-450E-BEF6-82D16B4BF18C}" type="parTrans" cxnId="{441A5F77-45FC-4B12-BFDF-90E5A3AADE0C}">
      <dgm:prSet custT="1"/>
      <dgm:spPr/>
      <dgm:t>
        <a:bodyPr/>
        <a:lstStyle/>
        <a:p>
          <a:endParaRPr lang="de-DE" sz="1200"/>
        </a:p>
      </dgm:t>
    </dgm:pt>
    <dgm:pt modelId="{4881E1F3-EDCA-4310-B2C6-A3ABDFA3DAD5}" type="sibTrans" cxnId="{441A5F77-45FC-4B12-BFDF-90E5A3AADE0C}">
      <dgm:prSet/>
      <dgm:spPr/>
      <dgm:t>
        <a:bodyPr/>
        <a:lstStyle/>
        <a:p>
          <a:endParaRPr lang="de-DE" sz="1200"/>
        </a:p>
      </dgm:t>
    </dgm:pt>
    <dgm:pt modelId="{6DE8D290-6752-4103-BFE7-C5B975DF10AC}" type="pres">
      <dgm:prSet presAssocID="{94187E83-354C-4202-8322-D2C624C106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D90F02E-F975-4992-8817-8DFD0F4A7577}" type="pres">
      <dgm:prSet presAssocID="{E45EC0C7-1F0D-4E1F-9E2F-738D255692CB}" presName="centerShape" presStyleLbl="node0" presStyleIdx="0" presStyleCnt="1" custScaleX="182596" custScaleY="102310"/>
      <dgm:spPr/>
      <dgm:t>
        <a:bodyPr/>
        <a:lstStyle/>
        <a:p>
          <a:endParaRPr lang="de-DE"/>
        </a:p>
      </dgm:t>
    </dgm:pt>
    <dgm:pt modelId="{C24ED4AE-38A4-493A-8EA9-3E6567B9B7D7}" type="pres">
      <dgm:prSet presAssocID="{CB97579F-4475-47EA-AEA0-4489708A71A8}" presName="Name9" presStyleLbl="parChTrans1D2" presStyleIdx="0" presStyleCnt="8"/>
      <dgm:spPr/>
      <dgm:t>
        <a:bodyPr/>
        <a:lstStyle/>
        <a:p>
          <a:endParaRPr lang="de-DE"/>
        </a:p>
      </dgm:t>
    </dgm:pt>
    <dgm:pt modelId="{5103C1E9-48C9-41F1-9DF0-686B8BC83FCC}" type="pres">
      <dgm:prSet presAssocID="{CB97579F-4475-47EA-AEA0-4489708A71A8}" presName="connTx" presStyleLbl="parChTrans1D2" presStyleIdx="0" presStyleCnt="8"/>
      <dgm:spPr/>
      <dgm:t>
        <a:bodyPr/>
        <a:lstStyle/>
        <a:p>
          <a:endParaRPr lang="de-DE"/>
        </a:p>
      </dgm:t>
    </dgm:pt>
    <dgm:pt modelId="{122DD2A1-5B82-4CE5-93FF-AAD28A4CD054}" type="pres">
      <dgm:prSet presAssocID="{684EADC0-6919-4D7B-BB7E-1FA4BFA1D4DE}" presName="node" presStyleLbl="node1" presStyleIdx="0" presStyleCnt="8" custScaleX="175019" custScaleY="1722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CCAD9E-82FA-46B9-A224-A529934B7F0A}" type="pres">
      <dgm:prSet presAssocID="{1AFEAC1A-9C74-4A61-90E7-EEDA9A5983A4}" presName="Name9" presStyleLbl="parChTrans1D2" presStyleIdx="1" presStyleCnt="8"/>
      <dgm:spPr/>
      <dgm:t>
        <a:bodyPr/>
        <a:lstStyle/>
        <a:p>
          <a:endParaRPr lang="de-DE"/>
        </a:p>
      </dgm:t>
    </dgm:pt>
    <dgm:pt modelId="{262DBD7E-F834-41E5-9B89-96C116F23B61}" type="pres">
      <dgm:prSet presAssocID="{1AFEAC1A-9C74-4A61-90E7-EEDA9A5983A4}" presName="connTx" presStyleLbl="parChTrans1D2" presStyleIdx="1" presStyleCnt="8"/>
      <dgm:spPr/>
      <dgm:t>
        <a:bodyPr/>
        <a:lstStyle/>
        <a:p>
          <a:endParaRPr lang="de-DE"/>
        </a:p>
      </dgm:t>
    </dgm:pt>
    <dgm:pt modelId="{0E75E90C-194C-49F8-8524-EE6DE75939E7}" type="pres">
      <dgm:prSet presAssocID="{41B7AB9D-C8F7-4B9F-9887-88D3F11E5C33}" presName="node" presStyleLbl="node1" presStyleIdx="1" presStyleCnt="8" custScaleX="175019" custScaleY="172266" custRadScaleRad="127671" custRadScaleInc="270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3FE2F8-ED25-4160-A842-8062CCF284EB}" type="pres">
      <dgm:prSet presAssocID="{D243E535-3510-4207-97D4-6D5EC0FF347B}" presName="Name9" presStyleLbl="parChTrans1D2" presStyleIdx="2" presStyleCnt="8"/>
      <dgm:spPr/>
      <dgm:t>
        <a:bodyPr/>
        <a:lstStyle/>
        <a:p>
          <a:endParaRPr lang="de-DE"/>
        </a:p>
      </dgm:t>
    </dgm:pt>
    <dgm:pt modelId="{815D881C-184B-4E17-98DF-05CFEA36D5F2}" type="pres">
      <dgm:prSet presAssocID="{D243E535-3510-4207-97D4-6D5EC0FF347B}" presName="connTx" presStyleLbl="parChTrans1D2" presStyleIdx="2" presStyleCnt="8"/>
      <dgm:spPr/>
      <dgm:t>
        <a:bodyPr/>
        <a:lstStyle/>
        <a:p>
          <a:endParaRPr lang="de-DE"/>
        </a:p>
      </dgm:t>
    </dgm:pt>
    <dgm:pt modelId="{C0F15105-07D0-459D-A108-B2D157908CE3}" type="pres">
      <dgm:prSet presAssocID="{0300261E-59E4-484A-A077-222AD4523AA9}" presName="node" presStyleLbl="node1" presStyleIdx="2" presStyleCnt="8" custScaleX="175019" custScaleY="172266" custRadScaleRad="154876" custRadScaleInc="19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8616E9-2EA4-4E6E-97F6-018642FC2FF2}" type="pres">
      <dgm:prSet presAssocID="{1219BF8C-5C1C-4EFF-A0E0-6C4C84692E12}" presName="Name9" presStyleLbl="parChTrans1D2" presStyleIdx="3" presStyleCnt="8"/>
      <dgm:spPr/>
      <dgm:t>
        <a:bodyPr/>
        <a:lstStyle/>
        <a:p>
          <a:endParaRPr lang="de-DE"/>
        </a:p>
      </dgm:t>
    </dgm:pt>
    <dgm:pt modelId="{EA898134-CC87-4C61-8868-94658BAD8752}" type="pres">
      <dgm:prSet presAssocID="{1219BF8C-5C1C-4EFF-A0E0-6C4C84692E12}" presName="connTx" presStyleLbl="parChTrans1D2" presStyleIdx="3" presStyleCnt="8"/>
      <dgm:spPr/>
      <dgm:t>
        <a:bodyPr/>
        <a:lstStyle/>
        <a:p>
          <a:endParaRPr lang="de-DE"/>
        </a:p>
      </dgm:t>
    </dgm:pt>
    <dgm:pt modelId="{6A8423C2-4D0B-43AD-8EA8-2FBBB4005CA8}" type="pres">
      <dgm:prSet presAssocID="{19523AC9-CF6D-4BE9-BD5D-224264FD4D87}" presName="node" presStyleLbl="node1" presStyleIdx="3" presStyleCnt="8" custScaleX="175019" custScaleY="172266" custRadScaleRad="126672" custRadScaleInc="-2755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66A857-5195-4428-9DEF-F3135FD9143E}" type="pres">
      <dgm:prSet presAssocID="{E4F66F7B-9CC1-4BE0-AD6E-B41125098B99}" presName="Name9" presStyleLbl="parChTrans1D2" presStyleIdx="4" presStyleCnt="8"/>
      <dgm:spPr/>
      <dgm:t>
        <a:bodyPr/>
        <a:lstStyle/>
        <a:p>
          <a:endParaRPr lang="de-DE"/>
        </a:p>
      </dgm:t>
    </dgm:pt>
    <dgm:pt modelId="{9A3F0934-5893-4534-BF67-939E04EED59E}" type="pres">
      <dgm:prSet presAssocID="{E4F66F7B-9CC1-4BE0-AD6E-B41125098B99}" presName="connTx" presStyleLbl="parChTrans1D2" presStyleIdx="4" presStyleCnt="8"/>
      <dgm:spPr/>
      <dgm:t>
        <a:bodyPr/>
        <a:lstStyle/>
        <a:p>
          <a:endParaRPr lang="de-DE"/>
        </a:p>
      </dgm:t>
    </dgm:pt>
    <dgm:pt modelId="{5DCB39AD-F86C-4EE7-BBC9-8BB1CFE74934}" type="pres">
      <dgm:prSet presAssocID="{F118CF9A-81BE-4EDC-8761-4C047B92F330}" presName="node" presStyleLbl="node1" presStyleIdx="4" presStyleCnt="8" custScaleX="175019" custScaleY="16900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AF8FE2-8AE7-4FDC-B3E8-9BF1828C2104}" type="pres">
      <dgm:prSet presAssocID="{210F4721-D8C7-49F5-8A68-39DF6DD4A887}" presName="Name9" presStyleLbl="parChTrans1D2" presStyleIdx="5" presStyleCnt="8"/>
      <dgm:spPr/>
      <dgm:t>
        <a:bodyPr/>
        <a:lstStyle/>
        <a:p>
          <a:endParaRPr lang="de-DE"/>
        </a:p>
      </dgm:t>
    </dgm:pt>
    <dgm:pt modelId="{852FDC82-43AC-48DF-B3EF-9B8D8165F039}" type="pres">
      <dgm:prSet presAssocID="{210F4721-D8C7-49F5-8A68-39DF6DD4A887}" presName="connTx" presStyleLbl="parChTrans1D2" presStyleIdx="5" presStyleCnt="8"/>
      <dgm:spPr/>
      <dgm:t>
        <a:bodyPr/>
        <a:lstStyle/>
        <a:p>
          <a:endParaRPr lang="de-DE"/>
        </a:p>
      </dgm:t>
    </dgm:pt>
    <dgm:pt modelId="{32CDFB66-2BCB-4E79-BA5A-FB3EBF7995DA}" type="pres">
      <dgm:prSet presAssocID="{7EF84140-67E8-4654-AB56-8DEC28A6C6E0}" presName="node" presStyleLbl="node1" presStyleIdx="5" presStyleCnt="8" custScaleX="175019" custScaleY="172266" custRadScaleRad="127197" custRadScaleInc="282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27F0A3-984C-4F1C-96C0-CE3E7C8A652E}" type="pres">
      <dgm:prSet presAssocID="{9FD0F3AB-CC9A-4BA8-BF6D-7644F1B15DF0}" presName="Name9" presStyleLbl="parChTrans1D2" presStyleIdx="6" presStyleCnt="8"/>
      <dgm:spPr/>
      <dgm:t>
        <a:bodyPr/>
        <a:lstStyle/>
        <a:p>
          <a:endParaRPr lang="de-DE"/>
        </a:p>
      </dgm:t>
    </dgm:pt>
    <dgm:pt modelId="{22D51DB4-6D76-46E8-90A9-715569DA5842}" type="pres">
      <dgm:prSet presAssocID="{9FD0F3AB-CC9A-4BA8-BF6D-7644F1B15DF0}" presName="connTx" presStyleLbl="parChTrans1D2" presStyleIdx="6" presStyleCnt="8"/>
      <dgm:spPr/>
      <dgm:t>
        <a:bodyPr/>
        <a:lstStyle/>
        <a:p>
          <a:endParaRPr lang="de-DE"/>
        </a:p>
      </dgm:t>
    </dgm:pt>
    <dgm:pt modelId="{24C4FE53-DB45-4E4F-9E9E-19802D2AC1A1}" type="pres">
      <dgm:prSet presAssocID="{8E0BD878-472D-442F-A563-E8F94FD34676}" presName="node" presStyleLbl="node1" presStyleIdx="6" presStyleCnt="8" custScaleX="175019" custScaleY="172266" custRadScaleRad="157107" custRadScaleInc="-19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49847F-9CC7-49DF-92F0-75EF01550FDB}" type="pres">
      <dgm:prSet presAssocID="{7C4E9A6F-0B57-450E-BEF6-82D16B4BF18C}" presName="Name9" presStyleLbl="parChTrans1D2" presStyleIdx="7" presStyleCnt="8"/>
      <dgm:spPr/>
      <dgm:t>
        <a:bodyPr/>
        <a:lstStyle/>
        <a:p>
          <a:endParaRPr lang="de-DE"/>
        </a:p>
      </dgm:t>
    </dgm:pt>
    <dgm:pt modelId="{8B4E58A4-EB55-4C66-9F67-5C12631CD3F9}" type="pres">
      <dgm:prSet presAssocID="{7C4E9A6F-0B57-450E-BEF6-82D16B4BF18C}" presName="connTx" presStyleLbl="parChTrans1D2" presStyleIdx="7" presStyleCnt="8"/>
      <dgm:spPr/>
      <dgm:t>
        <a:bodyPr/>
        <a:lstStyle/>
        <a:p>
          <a:endParaRPr lang="de-DE"/>
        </a:p>
      </dgm:t>
    </dgm:pt>
    <dgm:pt modelId="{43894454-FB14-4934-8EFE-E1BCCAC6F103}" type="pres">
      <dgm:prSet presAssocID="{374E3580-C108-40C2-B78F-EF6CA76061C7}" presName="node" presStyleLbl="node1" presStyleIdx="7" presStyleCnt="8" custScaleX="175019" custScaleY="172266" custRadScaleRad="128154" custRadScaleInc="-278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B8CA367-0D2D-4A45-A862-482DFB19E9AE}" srcId="{E45EC0C7-1F0D-4E1F-9E2F-738D255692CB}" destId="{8E0BD878-472D-442F-A563-E8F94FD34676}" srcOrd="6" destOrd="0" parTransId="{9FD0F3AB-CC9A-4BA8-BF6D-7644F1B15DF0}" sibTransId="{B2D854B8-5B91-48A3-9E47-C0D029B552FA}"/>
    <dgm:cxn modelId="{E8F45DD1-1E27-49CB-8059-07C107D97496}" srcId="{E45EC0C7-1F0D-4E1F-9E2F-738D255692CB}" destId="{F118CF9A-81BE-4EDC-8761-4C047B92F330}" srcOrd="4" destOrd="0" parTransId="{E4F66F7B-9CC1-4BE0-AD6E-B41125098B99}" sibTransId="{EDC2DC39-4B8F-4ACA-9A24-2D766E9795FA}"/>
    <dgm:cxn modelId="{23562DBB-1EE3-4F97-8EDF-42DAEA7E8C8F}" type="presOf" srcId="{1AFEAC1A-9C74-4A61-90E7-EEDA9A5983A4}" destId="{262DBD7E-F834-41E5-9B89-96C116F23B61}" srcOrd="1" destOrd="0" presId="urn:microsoft.com/office/officeart/2005/8/layout/radial1"/>
    <dgm:cxn modelId="{03424433-DC13-48C0-A0C3-E27A18F1E6F9}" type="presOf" srcId="{1AFEAC1A-9C74-4A61-90E7-EEDA9A5983A4}" destId="{26CCAD9E-82FA-46B9-A224-A529934B7F0A}" srcOrd="0" destOrd="0" presId="urn:microsoft.com/office/officeart/2005/8/layout/radial1"/>
    <dgm:cxn modelId="{7BA5A960-88B8-4C11-B1AB-E769C1B39CFF}" type="presOf" srcId="{CB97579F-4475-47EA-AEA0-4489708A71A8}" destId="{5103C1E9-48C9-41F1-9DF0-686B8BC83FCC}" srcOrd="1" destOrd="0" presId="urn:microsoft.com/office/officeart/2005/8/layout/radial1"/>
    <dgm:cxn modelId="{C565C912-CE94-41A1-A1D9-0D975798C50C}" type="presOf" srcId="{19523AC9-CF6D-4BE9-BD5D-224264FD4D87}" destId="{6A8423C2-4D0B-43AD-8EA8-2FBBB4005CA8}" srcOrd="0" destOrd="0" presId="urn:microsoft.com/office/officeart/2005/8/layout/radial1"/>
    <dgm:cxn modelId="{ED8B86FD-0D48-40A5-8488-85DA8B260EF7}" type="presOf" srcId="{D243E535-3510-4207-97D4-6D5EC0FF347B}" destId="{815D881C-184B-4E17-98DF-05CFEA36D5F2}" srcOrd="1" destOrd="0" presId="urn:microsoft.com/office/officeart/2005/8/layout/radial1"/>
    <dgm:cxn modelId="{83B21CC2-050E-4E62-A77E-205D87EBEA30}" type="presOf" srcId="{0300261E-59E4-484A-A077-222AD4523AA9}" destId="{C0F15105-07D0-459D-A108-B2D157908CE3}" srcOrd="0" destOrd="0" presId="urn:microsoft.com/office/officeart/2005/8/layout/radial1"/>
    <dgm:cxn modelId="{86BC2E8D-AED3-41F4-A39B-18DB9611B25F}" type="presOf" srcId="{7EF84140-67E8-4654-AB56-8DEC28A6C6E0}" destId="{32CDFB66-2BCB-4E79-BA5A-FB3EBF7995DA}" srcOrd="0" destOrd="0" presId="urn:microsoft.com/office/officeart/2005/8/layout/radial1"/>
    <dgm:cxn modelId="{3F547E42-FC94-45AE-9A1A-CC7A7F604A3B}" type="presOf" srcId="{94187E83-354C-4202-8322-D2C624C106E1}" destId="{6DE8D290-6752-4103-BFE7-C5B975DF10AC}" srcOrd="0" destOrd="0" presId="urn:microsoft.com/office/officeart/2005/8/layout/radial1"/>
    <dgm:cxn modelId="{A08261A7-ED40-401B-811E-5188E9AC6648}" type="presOf" srcId="{F118CF9A-81BE-4EDC-8761-4C047B92F330}" destId="{5DCB39AD-F86C-4EE7-BBC9-8BB1CFE74934}" srcOrd="0" destOrd="0" presId="urn:microsoft.com/office/officeart/2005/8/layout/radial1"/>
    <dgm:cxn modelId="{0585CF5D-794A-4CEC-A070-C400584B1B7D}" type="presOf" srcId="{1219BF8C-5C1C-4EFF-A0E0-6C4C84692E12}" destId="{5B8616E9-2EA4-4E6E-97F6-018642FC2FF2}" srcOrd="0" destOrd="0" presId="urn:microsoft.com/office/officeart/2005/8/layout/radial1"/>
    <dgm:cxn modelId="{0D4840D4-A612-423C-8E94-10DF649A3894}" srcId="{E45EC0C7-1F0D-4E1F-9E2F-738D255692CB}" destId="{684EADC0-6919-4D7B-BB7E-1FA4BFA1D4DE}" srcOrd="0" destOrd="0" parTransId="{CB97579F-4475-47EA-AEA0-4489708A71A8}" sibTransId="{2272A431-5AD8-456D-8402-37194BE9F0C9}"/>
    <dgm:cxn modelId="{767194BA-3449-459E-839F-9261C2F5D5FD}" type="presOf" srcId="{210F4721-D8C7-49F5-8A68-39DF6DD4A887}" destId="{852FDC82-43AC-48DF-B3EF-9B8D8165F039}" srcOrd="1" destOrd="0" presId="urn:microsoft.com/office/officeart/2005/8/layout/radial1"/>
    <dgm:cxn modelId="{078EF2E0-E455-47F2-816C-9364F4412E7C}" srcId="{E45EC0C7-1F0D-4E1F-9E2F-738D255692CB}" destId="{41B7AB9D-C8F7-4B9F-9887-88D3F11E5C33}" srcOrd="1" destOrd="0" parTransId="{1AFEAC1A-9C74-4A61-90E7-EEDA9A5983A4}" sibTransId="{7F83E81F-837A-4240-803D-1653DD543C8B}"/>
    <dgm:cxn modelId="{586C0619-C53A-456E-9D0D-C7552A608048}" type="presOf" srcId="{8E0BD878-472D-442F-A563-E8F94FD34676}" destId="{24C4FE53-DB45-4E4F-9E9E-19802D2AC1A1}" srcOrd="0" destOrd="0" presId="urn:microsoft.com/office/officeart/2005/8/layout/radial1"/>
    <dgm:cxn modelId="{2F687E61-9DC9-4339-A5D8-816E679A506F}" srcId="{E45EC0C7-1F0D-4E1F-9E2F-738D255692CB}" destId="{7EF84140-67E8-4654-AB56-8DEC28A6C6E0}" srcOrd="5" destOrd="0" parTransId="{210F4721-D8C7-49F5-8A68-39DF6DD4A887}" sibTransId="{66AD9C62-E63A-472F-A6DE-9C6DE8AB638F}"/>
    <dgm:cxn modelId="{C3515F10-A98A-470C-A372-B4EE2D8246AF}" type="presOf" srcId="{374E3580-C108-40C2-B78F-EF6CA76061C7}" destId="{43894454-FB14-4934-8EFE-E1BCCAC6F103}" srcOrd="0" destOrd="0" presId="urn:microsoft.com/office/officeart/2005/8/layout/radial1"/>
    <dgm:cxn modelId="{146A9068-8703-4EDC-8E44-49FA2406E64E}" type="presOf" srcId="{9FD0F3AB-CC9A-4BA8-BF6D-7644F1B15DF0}" destId="{22D51DB4-6D76-46E8-90A9-715569DA5842}" srcOrd="1" destOrd="0" presId="urn:microsoft.com/office/officeart/2005/8/layout/radial1"/>
    <dgm:cxn modelId="{EBF45270-67B2-480D-B91A-8FC9ABEB823B}" srcId="{94187E83-354C-4202-8322-D2C624C106E1}" destId="{E45EC0C7-1F0D-4E1F-9E2F-738D255692CB}" srcOrd="0" destOrd="0" parTransId="{73579F13-A428-4068-8005-B3173CDE7ED3}" sibTransId="{B6000C9E-EA63-4942-9E8B-D191FBE90EF9}"/>
    <dgm:cxn modelId="{5FC34163-FF5D-4AA7-9D09-5BB8B5494DCC}" type="presOf" srcId="{E45EC0C7-1F0D-4E1F-9E2F-738D255692CB}" destId="{DD90F02E-F975-4992-8817-8DFD0F4A7577}" srcOrd="0" destOrd="0" presId="urn:microsoft.com/office/officeart/2005/8/layout/radial1"/>
    <dgm:cxn modelId="{3750E2F5-A48A-4B68-B5BB-509B007F7FC4}" type="presOf" srcId="{7C4E9A6F-0B57-450E-BEF6-82D16B4BF18C}" destId="{8B4E58A4-EB55-4C66-9F67-5C12631CD3F9}" srcOrd="1" destOrd="0" presId="urn:microsoft.com/office/officeart/2005/8/layout/radial1"/>
    <dgm:cxn modelId="{B6F6BEB2-2179-42BB-A018-684212DBF6A4}" type="presOf" srcId="{E4F66F7B-9CC1-4BE0-AD6E-B41125098B99}" destId="{9A3F0934-5893-4534-BF67-939E04EED59E}" srcOrd="1" destOrd="0" presId="urn:microsoft.com/office/officeart/2005/8/layout/radial1"/>
    <dgm:cxn modelId="{EB8AC49C-1A84-44C0-898D-DB0AE3689528}" type="presOf" srcId="{41B7AB9D-C8F7-4B9F-9887-88D3F11E5C33}" destId="{0E75E90C-194C-49F8-8524-EE6DE75939E7}" srcOrd="0" destOrd="0" presId="urn:microsoft.com/office/officeart/2005/8/layout/radial1"/>
    <dgm:cxn modelId="{E516D3D2-8BD7-47E4-8526-568C46C626EF}" type="presOf" srcId="{D243E535-3510-4207-97D4-6D5EC0FF347B}" destId="{643FE2F8-ED25-4160-A842-8062CCF284EB}" srcOrd="0" destOrd="0" presId="urn:microsoft.com/office/officeart/2005/8/layout/radial1"/>
    <dgm:cxn modelId="{7286C9E8-8436-4909-964C-042EAE71414F}" type="presOf" srcId="{1219BF8C-5C1C-4EFF-A0E0-6C4C84692E12}" destId="{EA898134-CC87-4C61-8868-94658BAD8752}" srcOrd="1" destOrd="0" presId="urn:microsoft.com/office/officeart/2005/8/layout/radial1"/>
    <dgm:cxn modelId="{AC6D9AF2-F553-4BEC-83EE-71E427ACA17C}" type="presOf" srcId="{CB97579F-4475-47EA-AEA0-4489708A71A8}" destId="{C24ED4AE-38A4-493A-8EA9-3E6567B9B7D7}" srcOrd="0" destOrd="0" presId="urn:microsoft.com/office/officeart/2005/8/layout/radial1"/>
    <dgm:cxn modelId="{F0EDF48B-A54B-431D-A274-DC8579225965}" srcId="{E45EC0C7-1F0D-4E1F-9E2F-738D255692CB}" destId="{0300261E-59E4-484A-A077-222AD4523AA9}" srcOrd="2" destOrd="0" parTransId="{D243E535-3510-4207-97D4-6D5EC0FF347B}" sibTransId="{656FFFD7-DC15-4E61-9F87-EC967047346A}"/>
    <dgm:cxn modelId="{99E085C9-3F8F-443E-9CBB-BF5E96D932AA}" type="presOf" srcId="{E4F66F7B-9CC1-4BE0-AD6E-B41125098B99}" destId="{6766A857-5195-4428-9DEF-F3135FD9143E}" srcOrd="0" destOrd="0" presId="urn:microsoft.com/office/officeart/2005/8/layout/radial1"/>
    <dgm:cxn modelId="{8B9F9AA4-B8EA-4A37-93CE-13AB16C2A1AC}" type="presOf" srcId="{7C4E9A6F-0B57-450E-BEF6-82D16B4BF18C}" destId="{0549847F-9CC7-49DF-92F0-75EF01550FDB}" srcOrd="0" destOrd="0" presId="urn:microsoft.com/office/officeart/2005/8/layout/radial1"/>
    <dgm:cxn modelId="{441A5F77-45FC-4B12-BFDF-90E5A3AADE0C}" srcId="{E45EC0C7-1F0D-4E1F-9E2F-738D255692CB}" destId="{374E3580-C108-40C2-B78F-EF6CA76061C7}" srcOrd="7" destOrd="0" parTransId="{7C4E9A6F-0B57-450E-BEF6-82D16B4BF18C}" sibTransId="{4881E1F3-EDCA-4310-B2C6-A3ABDFA3DAD5}"/>
    <dgm:cxn modelId="{0BF03220-00E1-4B8D-80AC-5DD48353B4D6}" type="presOf" srcId="{9FD0F3AB-CC9A-4BA8-BF6D-7644F1B15DF0}" destId="{3527F0A3-984C-4F1C-96C0-CE3E7C8A652E}" srcOrd="0" destOrd="0" presId="urn:microsoft.com/office/officeart/2005/8/layout/radial1"/>
    <dgm:cxn modelId="{D22543E2-C7D7-4D0A-9908-8686EBABF358}" type="presOf" srcId="{210F4721-D8C7-49F5-8A68-39DF6DD4A887}" destId="{22AF8FE2-8AE7-4FDC-B3E8-9BF1828C2104}" srcOrd="0" destOrd="0" presId="urn:microsoft.com/office/officeart/2005/8/layout/radial1"/>
    <dgm:cxn modelId="{CBE06BC6-E9EC-4B66-B6A4-853994302EFE}" type="presOf" srcId="{684EADC0-6919-4D7B-BB7E-1FA4BFA1D4DE}" destId="{122DD2A1-5B82-4CE5-93FF-AAD28A4CD054}" srcOrd="0" destOrd="0" presId="urn:microsoft.com/office/officeart/2005/8/layout/radial1"/>
    <dgm:cxn modelId="{B359C49F-4EFF-406E-AF29-E6895FA64676}" srcId="{E45EC0C7-1F0D-4E1F-9E2F-738D255692CB}" destId="{19523AC9-CF6D-4BE9-BD5D-224264FD4D87}" srcOrd="3" destOrd="0" parTransId="{1219BF8C-5C1C-4EFF-A0E0-6C4C84692E12}" sibTransId="{52AEE632-2FA2-4928-A995-311E586C696A}"/>
    <dgm:cxn modelId="{65098393-6C2B-40AA-B52B-D57A10A6D89D}" type="presParOf" srcId="{6DE8D290-6752-4103-BFE7-C5B975DF10AC}" destId="{DD90F02E-F975-4992-8817-8DFD0F4A7577}" srcOrd="0" destOrd="0" presId="urn:microsoft.com/office/officeart/2005/8/layout/radial1"/>
    <dgm:cxn modelId="{67FD66FD-201A-4FB2-9471-1F6220AD5579}" type="presParOf" srcId="{6DE8D290-6752-4103-BFE7-C5B975DF10AC}" destId="{C24ED4AE-38A4-493A-8EA9-3E6567B9B7D7}" srcOrd="1" destOrd="0" presId="urn:microsoft.com/office/officeart/2005/8/layout/radial1"/>
    <dgm:cxn modelId="{946BDEF4-DFA0-4A3B-A82B-540442E5CBB9}" type="presParOf" srcId="{C24ED4AE-38A4-493A-8EA9-3E6567B9B7D7}" destId="{5103C1E9-48C9-41F1-9DF0-686B8BC83FCC}" srcOrd="0" destOrd="0" presId="urn:microsoft.com/office/officeart/2005/8/layout/radial1"/>
    <dgm:cxn modelId="{AD7A5000-C5AE-4BEE-A961-652A50745D9A}" type="presParOf" srcId="{6DE8D290-6752-4103-BFE7-C5B975DF10AC}" destId="{122DD2A1-5B82-4CE5-93FF-AAD28A4CD054}" srcOrd="2" destOrd="0" presId="urn:microsoft.com/office/officeart/2005/8/layout/radial1"/>
    <dgm:cxn modelId="{A22C10D8-90CD-435D-AC4C-537B0B0527DB}" type="presParOf" srcId="{6DE8D290-6752-4103-BFE7-C5B975DF10AC}" destId="{26CCAD9E-82FA-46B9-A224-A529934B7F0A}" srcOrd="3" destOrd="0" presId="urn:microsoft.com/office/officeart/2005/8/layout/radial1"/>
    <dgm:cxn modelId="{306ADF30-0477-47D0-BB6E-4D35D8583BC3}" type="presParOf" srcId="{26CCAD9E-82FA-46B9-A224-A529934B7F0A}" destId="{262DBD7E-F834-41E5-9B89-96C116F23B61}" srcOrd="0" destOrd="0" presId="urn:microsoft.com/office/officeart/2005/8/layout/radial1"/>
    <dgm:cxn modelId="{5816F273-334E-4A1C-AC91-078EE1D7F241}" type="presParOf" srcId="{6DE8D290-6752-4103-BFE7-C5B975DF10AC}" destId="{0E75E90C-194C-49F8-8524-EE6DE75939E7}" srcOrd="4" destOrd="0" presId="urn:microsoft.com/office/officeart/2005/8/layout/radial1"/>
    <dgm:cxn modelId="{04FF1A99-4D90-4C6C-8F37-0B3C5271F148}" type="presParOf" srcId="{6DE8D290-6752-4103-BFE7-C5B975DF10AC}" destId="{643FE2F8-ED25-4160-A842-8062CCF284EB}" srcOrd="5" destOrd="0" presId="urn:microsoft.com/office/officeart/2005/8/layout/radial1"/>
    <dgm:cxn modelId="{2194F1E0-FF7D-4D7F-ADD6-63C1E306AD32}" type="presParOf" srcId="{643FE2F8-ED25-4160-A842-8062CCF284EB}" destId="{815D881C-184B-4E17-98DF-05CFEA36D5F2}" srcOrd="0" destOrd="0" presId="urn:microsoft.com/office/officeart/2005/8/layout/radial1"/>
    <dgm:cxn modelId="{00B1D19E-40A5-4D63-BE53-073B02F96CA2}" type="presParOf" srcId="{6DE8D290-6752-4103-BFE7-C5B975DF10AC}" destId="{C0F15105-07D0-459D-A108-B2D157908CE3}" srcOrd="6" destOrd="0" presId="urn:microsoft.com/office/officeart/2005/8/layout/radial1"/>
    <dgm:cxn modelId="{BB97C692-0E14-4ECF-96B5-AFB235B7C15B}" type="presParOf" srcId="{6DE8D290-6752-4103-BFE7-C5B975DF10AC}" destId="{5B8616E9-2EA4-4E6E-97F6-018642FC2FF2}" srcOrd="7" destOrd="0" presId="urn:microsoft.com/office/officeart/2005/8/layout/radial1"/>
    <dgm:cxn modelId="{FB1244F9-1BC3-435D-AF9E-706CCF345767}" type="presParOf" srcId="{5B8616E9-2EA4-4E6E-97F6-018642FC2FF2}" destId="{EA898134-CC87-4C61-8868-94658BAD8752}" srcOrd="0" destOrd="0" presId="urn:microsoft.com/office/officeart/2005/8/layout/radial1"/>
    <dgm:cxn modelId="{2F0902E6-00FE-4E2F-9163-899432D0697B}" type="presParOf" srcId="{6DE8D290-6752-4103-BFE7-C5B975DF10AC}" destId="{6A8423C2-4D0B-43AD-8EA8-2FBBB4005CA8}" srcOrd="8" destOrd="0" presId="urn:microsoft.com/office/officeart/2005/8/layout/radial1"/>
    <dgm:cxn modelId="{BE38FF26-5C0B-43B3-A404-6207060D2AA9}" type="presParOf" srcId="{6DE8D290-6752-4103-BFE7-C5B975DF10AC}" destId="{6766A857-5195-4428-9DEF-F3135FD9143E}" srcOrd="9" destOrd="0" presId="urn:microsoft.com/office/officeart/2005/8/layout/radial1"/>
    <dgm:cxn modelId="{0469F3AC-E683-4694-8F35-4B875B29F181}" type="presParOf" srcId="{6766A857-5195-4428-9DEF-F3135FD9143E}" destId="{9A3F0934-5893-4534-BF67-939E04EED59E}" srcOrd="0" destOrd="0" presId="urn:microsoft.com/office/officeart/2005/8/layout/radial1"/>
    <dgm:cxn modelId="{9E5A25AA-E829-4D0D-9D23-0C6CD4BDBBF5}" type="presParOf" srcId="{6DE8D290-6752-4103-BFE7-C5B975DF10AC}" destId="{5DCB39AD-F86C-4EE7-BBC9-8BB1CFE74934}" srcOrd="10" destOrd="0" presId="urn:microsoft.com/office/officeart/2005/8/layout/radial1"/>
    <dgm:cxn modelId="{AEDCA8CF-C10E-4A13-BAF0-173A6D5DD7EF}" type="presParOf" srcId="{6DE8D290-6752-4103-BFE7-C5B975DF10AC}" destId="{22AF8FE2-8AE7-4FDC-B3E8-9BF1828C2104}" srcOrd="11" destOrd="0" presId="urn:microsoft.com/office/officeart/2005/8/layout/radial1"/>
    <dgm:cxn modelId="{37B15451-0B2E-49D3-943F-CEF3E0C6A3C1}" type="presParOf" srcId="{22AF8FE2-8AE7-4FDC-B3E8-9BF1828C2104}" destId="{852FDC82-43AC-48DF-B3EF-9B8D8165F039}" srcOrd="0" destOrd="0" presId="urn:microsoft.com/office/officeart/2005/8/layout/radial1"/>
    <dgm:cxn modelId="{6F7985C5-307E-47CC-974C-4B3B4BA84B25}" type="presParOf" srcId="{6DE8D290-6752-4103-BFE7-C5B975DF10AC}" destId="{32CDFB66-2BCB-4E79-BA5A-FB3EBF7995DA}" srcOrd="12" destOrd="0" presId="urn:microsoft.com/office/officeart/2005/8/layout/radial1"/>
    <dgm:cxn modelId="{79BB02F9-469B-4736-9C6B-41ED0E3166CD}" type="presParOf" srcId="{6DE8D290-6752-4103-BFE7-C5B975DF10AC}" destId="{3527F0A3-984C-4F1C-96C0-CE3E7C8A652E}" srcOrd="13" destOrd="0" presId="urn:microsoft.com/office/officeart/2005/8/layout/radial1"/>
    <dgm:cxn modelId="{94830C8B-4E7F-4FE0-B0F2-B1675362F1D9}" type="presParOf" srcId="{3527F0A3-984C-4F1C-96C0-CE3E7C8A652E}" destId="{22D51DB4-6D76-46E8-90A9-715569DA5842}" srcOrd="0" destOrd="0" presId="urn:microsoft.com/office/officeart/2005/8/layout/radial1"/>
    <dgm:cxn modelId="{88786BA2-2B57-487B-97F1-B1174C17E263}" type="presParOf" srcId="{6DE8D290-6752-4103-BFE7-C5B975DF10AC}" destId="{24C4FE53-DB45-4E4F-9E9E-19802D2AC1A1}" srcOrd="14" destOrd="0" presId="urn:microsoft.com/office/officeart/2005/8/layout/radial1"/>
    <dgm:cxn modelId="{534B4A6F-F23C-4F27-BACC-BED2845C5233}" type="presParOf" srcId="{6DE8D290-6752-4103-BFE7-C5B975DF10AC}" destId="{0549847F-9CC7-49DF-92F0-75EF01550FDB}" srcOrd="15" destOrd="0" presId="urn:microsoft.com/office/officeart/2005/8/layout/radial1"/>
    <dgm:cxn modelId="{E8BE9B9B-6E0F-46F4-A069-4B35B07FFCDC}" type="presParOf" srcId="{0549847F-9CC7-49DF-92F0-75EF01550FDB}" destId="{8B4E58A4-EB55-4C66-9F67-5C12631CD3F9}" srcOrd="0" destOrd="0" presId="urn:microsoft.com/office/officeart/2005/8/layout/radial1"/>
    <dgm:cxn modelId="{527B6E35-E3B9-4521-9F3C-4EEA2A679E1D}" type="presParOf" srcId="{6DE8D290-6752-4103-BFE7-C5B975DF10AC}" destId="{43894454-FB14-4934-8EFE-E1BCCAC6F10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0F02E-F975-4992-8817-8DFD0F4A7577}">
      <dsp:nvSpPr>
        <dsp:cNvPr id="0" name=""/>
        <dsp:cNvSpPr/>
      </dsp:nvSpPr>
      <dsp:spPr>
        <a:xfrm>
          <a:off x="3213518" y="1682585"/>
          <a:ext cx="1792218" cy="100419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3475982" y="1829646"/>
        <a:ext cx="1267290" cy="710072"/>
      </dsp:txXfrm>
    </dsp:sp>
    <dsp:sp modelId="{C24ED4AE-38A4-493A-8EA9-3E6567B9B7D7}">
      <dsp:nvSpPr>
        <dsp:cNvPr id="0" name=""/>
        <dsp:cNvSpPr/>
      </dsp:nvSpPr>
      <dsp:spPr>
        <a:xfrm rot="16200000">
          <a:off x="3949808" y="1512018"/>
          <a:ext cx="319639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319639" y="107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4101637" y="1514774"/>
        <a:ext cx="15981" cy="15981"/>
      </dsp:txXfrm>
    </dsp:sp>
    <dsp:sp modelId="{122DD2A1-5B82-4CE5-93FF-AAD28A4CD054}">
      <dsp:nvSpPr>
        <dsp:cNvPr id="0" name=""/>
        <dsp:cNvSpPr/>
      </dsp:nvSpPr>
      <dsp:spPr>
        <a:xfrm>
          <a:off x="3250703" y="-327881"/>
          <a:ext cx="1717849" cy="16908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Michael Koop </a:t>
          </a:r>
          <a:r>
            <a:rPr lang="de-DE" sz="1200" i="1" kern="1200" dirty="0" smtClean="0"/>
            <a:t>Präsident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Politik</a:t>
          </a:r>
          <a:endParaRPr lang="de-DE" sz="1900" b="1" kern="1200" dirty="0"/>
        </a:p>
      </dsp:txBody>
      <dsp:txXfrm>
        <a:off x="3502276" y="-80265"/>
        <a:ext cx="1214703" cy="1195595"/>
      </dsp:txXfrm>
    </dsp:sp>
    <dsp:sp modelId="{26CCAD9E-82FA-46B9-A224-A529934B7F0A}">
      <dsp:nvSpPr>
        <dsp:cNvPr id="0" name=""/>
        <dsp:cNvSpPr/>
      </dsp:nvSpPr>
      <dsp:spPr>
        <a:xfrm rot="19265283">
          <a:off x="4552000" y="1567283"/>
          <a:ext cx="61827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618276" y="107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4845681" y="1562574"/>
        <a:ext cx="30913" cy="30913"/>
      </dsp:txXfrm>
    </dsp:sp>
    <dsp:sp modelId="{0E75E90C-194C-49F8-8524-EE6DE75939E7}">
      <dsp:nvSpPr>
        <dsp:cNvPr id="0" name=""/>
        <dsp:cNvSpPr/>
      </dsp:nvSpPr>
      <dsp:spPr>
        <a:xfrm>
          <a:off x="4906890" y="2324"/>
          <a:ext cx="1717849" cy="16908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Bernd Meyer </a:t>
          </a:r>
          <a:r>
            <a:rPr lang="de-DE" sz="1200" i="1" kern="1200" dirty="0" smtClean="0"/>
            <a:t>Vizepräsident</a:t>
          </a:r>
          <a:r>
            <a:rPr lang="de-DE" sz="1200" kern="1200" dirty="0" smtClean="0"/>
            <a:t> </a:t>
          </a:r>
          <a:r>
            <a:rPr lang="de-DE" sz="1900" b="1" kern="1200" dirty="0" smtClean="0"/>
            <a:t>Finanzen</a:t>
          </a:r>
          <a:endParaRPr lang="de-DE" sz="1900" b="1" kern="1200" dirty="0"/>
        </a:p>
      </dsp:txBody>
      <dsp:txXfrm>
        <a:off x="5158463" y="249940"/>
        <a:ext cx="1214703" cy="1195595"/>
      </dsp:txXfrm>
    </dsp:sp>
    <dsp:sp modelId="{643FE2F8-ED25-4160-A842-8062CCF284EB}">
      <dsp:nvSpPr>
        <dsp:cNvPr id="0" name=""/>
        <dsp:cNvSpPr/>
      </dsp:nvSpPr>
      <dsp:spPr>
        <a:xfrm rot="26055">
          <a:off x="5005643" y="2183860"/>
          <a:ext cx="827039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827039" y="107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5398487" y="2173932"/>
        <a:ext cx="41351" cy="41351"/>
      </dsp:txXfrm>
    </dsp:sp>
    <dsp:sp modelId="{C0F15105-07D0-459D-A108-B2D157908CE3}">
      <dsp:nvSpPr>
        <dsp:cNvPr id="0" name=""/>
        <dsp:cNvSpPr/>
      </dsp:nvSpPr>
      <dsp:spPr>
        <a:xfrm>
          <a:off x="5832645" y="1358838"/>
          <a:ext cx="1717849" cy="16908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kern="1200" dirty="0" smtClean="0"/>
            <a:t>Günter Klene </a:t>
          </a:r>
          <a:r>
            <a:rPr lang="de-DE" sz="1200" i="1" kern="1200" dirty="0" smtClean="0"/>
            <a:t>Geschäftsführer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Verwaltung</a:t>
          </a:r>
          <a:endParaRPr lang="de-DE" sz="1200" i="1" kern="1200" dirty="0"/>
        </a:p>
      </dsp:txBody>
      <dsp:txXfrm>
        <a:off x="6084218" y="1606454"/>
        <a:ext cx="1214703" cy="1195595"/>
      </dsp:txXfrm>
    </dsp:sp>
    <dsp:sp modelId="{5B8616E9-2EA4-4E6E-97F6-018642FC2FF2}">
      <dsp:nvSpPr>
        <dsp:cNvPr id="0" name=""/>
        <dsp:cNvSpPr/>
      </dsp:nvSpPr>
      <dsp:spPr>
        <a:xfrm rot="2327953">
          <a:off x="4555693" y="2774113"/>
          <a:ext cx="600853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600853" y="107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4841098" y="2769839"/>
        <a:ext cx="30042" cy="30042"/>
      </dsp:txXfrm>
    </dsp:sp>
    <dsp:sp modelId="{6A8423C2-4D0B-43AD-8EA8-2FBBB4005CA8}">
      <dsp:nvSpPr>
        <dsp:cNvPr id="0" name=""/>
        <dsp:cNvSpPr/>
      </dsp:nvSpPr>
      <dsp:spPr>
        <a:xfrm>
          <a:off x="4896537" y="2662516"/>
          <a:ext cx="1717849" cy="16908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Willi </a:t>
          </a:r>
          <a:r>
            <a:rPr lang="de-DE" sz="1200" kern="1200" dirty="0" err="1" smtClean="0"/>
            <a:t>Fenslage</a:t>
          </a:r>
          <a:r>
            <a:rPr lang="de-DE" sz="1200" kern="1200" dirty="0" smtClean="0"/>
            <a:t> </a:t>
          </a:r>
          <a:r>
            <a:rPr lang="de-DE" sz="1200" i="1" kern="1200" dirty="0" smtClean="0"/>
            <a:t>Vizepräsident</a:t>
          </a:r>
          <a:r>
            <a:rPr lang="de-DE" sz="1200" kern="1200" dirty="0" smtClean="0"/>
            <a:t> </a:t>
          </a:r>
          <a:r>
            <a:rPr lang="de-DE" sz="2100" b="1" kern="1200" dirty="0" smtClean="0"/>
            <a:t>Bildung</a:t>
          </a:r>
          <a:endParaRPr lang="de-DE" sz="2100" b="1" kern="1200" dirty="0"/>
        </a:p>
      </dsp:txBody>
      <dsp:txXfrm>
        <a:off x="5148110" y="2910132"/>
        <a:ext cx="1214703" cy="1195595"/>
      </dsp:txXfrm>
    </dsp:sp>
    <dsp:sp modelId="{6766A857-5195-4428-9DEF-F3135FD9143E}">
      <dsp:nvSpPr>
        <dsp:cNvPr id="0" name=""/>
        <dsp:cNvSpPr/>
      </dsp:nvSpPr>
      <dsp:spPr>
        <a:xfrm rot="5400000">
          <a:off x="3941798" y="2843861"/>
          <a:ext cx="33565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335658" y="107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4101236" y="2846217"/>
        <a:ext cx="16782" cy="16782"/>
      </dsp:txXfrm>
    </dsp:sp>
    <dsp:sp modelId="{5DCB39AD-F86C-4EE7-BBC9-8BB1CFE74934}">
      <dsp:nvSpPr>
        <dsp:cNvPr id="0" name=""/>
        <dsp:cNvSpPr/>
      </dsp:nvSpPr>
      <dsp:spPr>
        <a:xfrm>
          <a:off x="3250703" y="3022438"/>
          <a:ext cx="1717849" cy="165879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i="1" kern="1200" dirty="0" smtClean="0"/>
            <a:t>Stephanie Krone Vorsitzende der </a:t>
          </a:r>
          <a:r>
            <a:rPr lang="de-DE" sz="1900" b="1" kern="1200" dirty="0" smtClean="0"/>
            <a:t>Sport-jugend</a:t>
          </a:r>
          <a:endParaRPr lang="de-DE" sz="1900" b="1" kern="1200" dirty="0"/>
        </a:p>
      </dsp:txBody>
      <dsp:txXfrm>
        <a:off x="3502276" y="3265362"/>
        <a:ext cx="1214703" cy="1172942"/>
      </dsp:txXfrm>
    </dsp:sp>
    <dsp:sp modelId="{22AF8FE2-8AE7-4FDC-B3E8-9BF1828C2104}">
      <dsp:nvSpPr>
        <dsp:cNvPr id="0" name=""/>
        <dsp:cNvSpPr/>
      </dsp:nvSpPr>
      <dsp:spPr>
        <a:xfrm rot="8482564">
          <a:off x="3053843" y="2774697"/>
          <a:ext cx="607735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607735" y="107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3342517" y="2770251"/>
        <a:ext cx="30386" cy="30386"/>
      </dsp:txXfrm>
    </dsp:sp>
    <dsp:sp modelId="{32CDFB66-2BCB-4E79-BA5A-FB3EBF7995DA}">
      <dsp:nvSpPr>
        <dsp:cNvPr id="0" name=""/>
        <dsp:cNvSpPr/>
      </dsp:nvSpPr>
      <dsp:spPr>
        <a:xfrm>
          <a:off x="1594516" y="2662519"/>
          <a:ext cx="1717849" cy="16908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200" kern="1200" dirty="0" smtClean="0"/>
            <a:t>Harald </a:t>
          </a:r>
          <a:r>
            <a:rPr lang="de-DE" sz="1200" kern="1200" dirty="0" err="1" smtClean="0"/>
            <a:t>Kuhr</a:t>
          </a:r>
          <a:endParaRPr lang="de-DE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200" i="1" kern="1200" dirty="0" smtClean="0"/>
            <a:t>Vizepräsident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 </a:t>
          </a:r>
          <a:r>
            <a:rPr lang="de-DE" sz="1900" b="1" kern="1200" dirty="0" smtClean="0"/>
            <a:t>Leistungs-sport</a:t>
          </a:r>
          <a:endParaRPr lang="de-DE" sz="1900" b="1" kern="1200" dirty="0"/>
        </a:p>
      </dsp:txBody>
      <dsp:txXfrm>
        <a:off x="1846089" y="2910135"/>
        <a:ext cx="1214703" cy="1195595"/>
      </dsp:txXfrm>
    </dsp:sp>
    <dsp:sp modelId="{3527F0A3-984C-4F1C-96C0-CE3E7C8A652E}">
      <dsp:nvSpPr>
        <dsp:cNvPr id="0" name=""/>
        <dsp:cNvSpPr/>
      </dsp:nvSpPr>
      <dsp:spPr>
        <a:xfrm rot="10774309">
          <a:off x="2349378" y="2183860"/>
          <a:ext cx="864232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864232" y="107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2759888" y="2173002"/>
        <a:ext cx="43211" cy="43211"/>
      </dsp:txXfrm>
    </dsp:sp>
    <dsp:sp modelId="{24C4FE53-DB45-4E4F-9E9E-19802D2AC1A1}">
      <dsp:nvSpPr>
        <dsp:cNvPr id="0" name=""/>
        <dsp:cNvSpPr/>
      </dsp:nvSpPr>
      <dsp:spPr>
        <a:xfrm>
          <a:off x="631565" y="1358842"/>
          <a:ext cx="1717849" cy="16908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Hermann Wilkens </a:t>
          </a:r>
          <a:r>
            <a:rPr lang="de-DE" sz="1200" i="1" kern="1200" dirty="0" smtClean="0"/>
            <a:t>Vizepräsident</a:t>
          </a:r>
          <a:r>
            <a:rPr lang="de-DE" sz="1200" kern="1200" dirty="0" smtClean="0"/>
            <a:t> </a:t>
          </a:r>
          <a:r>
            <a:rPr lang="de-DE" sz="1900" b="1" kern="1200" dirty="0" err="1" smtClean="0"/>
            <a:t>Sportent</a:t>
          </a:r>
          <a:r>
            <a:rPr lang="de-DE" sz="1900" b="1" kern="1200" dirty="0" smtClean="0"/>
            <a:t>-wicklung</a:t>
          </a:r>
          <a:endParaRPr lang="de-DE" sz="1900" b="1" kern="1200" dirty="0"/>
        </a:p>
      </dsp:txBody>
      <dsp:txXfrm>
        <a:off x="883138" y="1606458"/>
        <a:ext cx="1214703" cy="1195595"/>
      </dsp:txXfrm>
    </dsp:sp>
    <dsp:sp modelId="{0549847F-9CC7-49DF-92F0-75EF01550FDB}">
      <dsp:nvSpPr>
        <dsp:cNvPr id="0" name=""/>
        <dsp:cNvSpPr/>
      </dsp:nvSpPr>
      <dsp:spPr>
        <a:xfrm rot="13124268">
          <a:off x="3040133" y="1566704"/>
          <a:ext cx="62514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625141" y="107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3337076" y="1561823"/>
        <a:ext cx="31257" cy="31257"/>
      </dsp:txXfrm>
    </dsp:sp>
    <dsp:sp modelId="{43894454-FB14-4934-8EFE-E1BCCAC6F103}">
      <dsp:nvSpPr>
        <dsp:cNvPr id="0" name=""/>
        <dsp:cNvSpPr/>
      </dsp:nvSpPr>
      <dsp:spPr>
        <a:xfrm>
          <a:off x="1584179" y="2325"/>
          <a:ext cx="1717849" cy="16908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Inga-Kristin </a:t>
          </a:r>
          <a:r>
            <a:rPr lang="de-DE" sz="1200" kern="1200" dirty="0" err="1" smtClean="0"/>
            <a:t>Fatmann</a:t>
          </a:r>
          <a:r>
            <a:rPr lang="de-DE" sz="1200" kern="1200" dirty="0" smtClean="0"/>
            <a:t> </a:t>
          </a:r>
          <a:r>
            <a:rPr lang="de-DE" sz="1200" i="1" kern="1200" dirty="0" smtClean="0"/>
            <a:t>Vizepräsidentin</a:t>
          </a:r>
          <a:r>
            <a:rPr lang="de-DE" sz="1200" kern="1200" dirty="0" smtClean="0"/>
            <a:t> </a:t>
          </a:r>
          <a:r>
            <a:rPr lang="de-DE" sz="1900" b="1" kern="1200" dirty="0" err="1" smtClean="0"/>
            <a:t>Vereinsent</a:t>
          </a:r>
          <a:r>
            <a:rPr lang="de-DE" sz="1900" b="1" kern="1200" dirty="0" smtClean="0"/>
            <a:t>-wicklung</a:t>
          </a:r>
          <a:endParaRPr lang="de-DE" sz="1900" b="1" kern="1200" dirty="0"/>
        </a:p>
      </dsp:txBody>
      <dsp:txXfrm>
        <a:off x="1835752" y="249941"/>
        <a:ext cx="1214703" cy="1195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3" tIns="46053" rIns="92103" bIns="4605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3" tIns="46053" rIns="92103" bIns="46053" rtlCol="0"/>
          <a:lstStyle>
            <a:lvl1pPr algn="r">
              <a:defRPr sz="1200"/>
            </a:lvl1pPr>
          </a:lstStyle>
          <a:p>
            <a:fld id="{E5524CC0-A113-4349-9BB1-F516341C7FFD}" type="datetimeFigureOut">
              <a:rPr lang="de-DE" smtClean="0"/>
              <a:t>28.06.2016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3" tIns="46053" rIns="92103" bIns="4605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3" tIns="46053" rIns="92103" bIns="46053" rtlCol="0" anchor="b"/>
          <a:lstStyle>
            <a:lvl1pPr algn="r">
              <a:defRPr sz="1200"/>
            </a:lvl1pPr>
          </a:lstStyle>
          <a:p>
            <a:fld id="{305DA8B0-7ED0-49BB-AF3D-B976A4D937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34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3" tIns="46053" rIns="92103" bIns="4605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3" tIns="46053" rIns="92103" bIns="46053" rtlCol="0"/>
          <a:lstStyle>
            <a:lvl1pPr algn="r">
              <a:defRPr sz="1200"/>
            </a:lvl1pPr>
          </a:lstStyle>
          <a:p>
            <a:fld id="{786FFB9C-973A-44AE-B101-44E9330CA5A2}" type="datetimeFigureOut">
              <a:rPr lang="de-DE" smtClean="0"/>
              <a:t>28.06.2016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3" tIns="46053" rIns="92103" bIns="4605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03" tIns="46053" rIns="92103" bIns="4605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3" tIns="46053" rIns="92103" bIns="4605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3" tIns="46053" rIns="92103" bIns="46053" rtlCol="0" anchor="b"/>
          <a:lstStyle>
            <a:lvl1pPr algn="r">
              <a:defRPr sz="1200"/>
            </a:lvl1pPr>
          </a:lstStyle>
          <a:p>
            <a:fld id="{19C757BC-29B1-4D53-8433-040DB84D9D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27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019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02" indent="-172702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40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29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84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49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3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57BC-29B1-4D53-8433-040DB84D9DB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30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52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66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5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05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3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84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93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81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7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53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F17E9-1049-43A4-BA1B-90AFBF113F66}" type="slidenum">
              <a:rPr lang="de-DE" smtClean="0"/>
              <a:t>‹Nr.›</a:t>
            </a:fld>
            <a:endParaRPr lang="de-DE"/>
          </a:p>
        </p:txBody>
      </p:sp>
      <p:pic>
        <p:nvPicPr>
          <p:cNvPr id="6146" name="Picture 2" descr="K:\BILDER\3 Grafik\Logos, Corporate Designs\LSB Niedersachsen\LSB_keyvisual_hell_300dpi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5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10.jp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 rot="10800000" flipV="1">
            <a:off x="17197" y="4293096"/>
            <a:ext cx="9144000" cy="2397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4400" b="1" dirty="0" smtClean="0">
                <a:solidFill>
                  <a:schemeClr val="tx1"/>
                </a:solidFill>
              </a:rPr>
              <a:t>Haus des Sport &amp; Sport im Alter</a:t>
            </a:r>
          </a:p>
          <a:p>
            <a:pPr algn="ctr">
              <a:defRPr/>
            </a:pPr>
            <a:endParaRPr lang="de-DE" sz="2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Tim Schmidt-Weichmann </a:t>
            </a:r>
          </a:p>
          <a:p>
            <a:pPr algn="ctr"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Sportreferent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3569" y="917104"/>
            <a:ext cx="7992889" cy="32110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7200" b="1" dirty="0" err="1" smtClean="0">
                <a:latin typeface="Arial" pitchFamily="34" charset="0"/>
                <a:cs typeface="Arial" pitchFamily="34" charset="0"/>
              </a:rPr>
              <a:t>KreisSportBund</a:t>
            </a:r>
            <a:endParaRPr lang="de-DE" sz="72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7200" b="1" dirty="0" smtClean="0">
                <a:latin typeface="Arial" pitchFamily="34" charset="0"/>
                <a:cs typeface="Arial" pitchFamily="34" charset="0"/>
              </a:rPr>
              <a:t>Emsland e.V.</a:t>
            </a:r>
            <a:endParaRPr lang="de-DE" sz="7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de-DE" dirty="0" smtClean="0"/>
              <a:t>Imagefilm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8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Die Sportschule Emsland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3" y="1140070"/>
            <a:ext cx="8114581" cy="57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1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Die Sportschule Emsland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3" y="1143000"/>
            <a:ext cx="8089181" cy="572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1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Die Sportschule Emsland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43" name="Picture 3" descr="E:\Tim\D2016May23121332DJI02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36" y="1"/>
            <a:ext cx="507188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Tim\IMG_42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51" y="3257012"/>
            <a:ext cx="4933839" cy="370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Tim\P10902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52" y="15888"/>
            <a:ext cx="4321360" cy="32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E:\Tim\P10902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478" y="2852936"/>
            <a:ext cx="5339916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14</a:t>
            </a:fld>
            <a:endParaRPr lang="de-DE"/>
          </a:p>
        </p:txBody>
      </p:sp>
      <p:pic>
        <p:nvPicPr>
          <p:cNvPr id="4" name="Picture 5" descr="E:\Tim\IMG_4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50" y="16052"/>
            <a:ext cx="4550451" cy="34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E:\Tim\P1090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3"/>
            <a:ext cx="4593550" cy="34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E:\Tim\P1090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890"/>
            <a:ext cx="4572000" cy="34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E:\Tim\P1090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99" y="3428890"/>
            <a:ext cx="4572000" cy="34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15</a:t>
            </a:fld>
            <a:endParaRPr lang="de-DE" dirty="0"/>
          </a:p>
        </p:txBody>
      </p:sp>
      <p:pic>
        <p:nvPicPr>
          <p:cNvPr id="4" name="Picture 2" descr="E:\Tim\D2016Jun06111520DJI02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7" y="980728"/>
            <a:ext cx="768085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Spezielle Zielgruppen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Kinder und Jugendliche</a:t>
            </a:r>
          </a:p>
          <a:p>
            <a:endParaRPr lang="de-DE" dirty="0" smtClean="0"/>
          </a:p>
          <a:p>
            <a:r>
              <a:rPr lang="de-DE" dirty="0" smtClean="0"/>
              <a:t>Frauen </a:t>
            </a:r>
          </a:p>
          <a:p>
            <a:endParaRPr lang="de-DE" dirty="0" smtClean="0"/>
          </a:p>
          <a:p>
            <a:r>
              <a:rPr lang="de-DE" dirty="0" smtClean="0"/>
              <a:t>Integration &amp; Inklusion</a:t>
            </a:r>
          </a:p>
          <a:p>
            <a:endParaRPr lang="de-DE" dirty="0" smtClean="0"/>
          </a:p>
          <a:p>
            <a:r>
              <a:rPr lang="de-DE" dirty="0" smtClean="0"/>
              <a:t>Ältere Menschen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Sport und Ältere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39199"/>
            <a:ext cx="4834880" cy="4525963"/>
          </a:xfrm>
        </p:spPr>
        <p:txBody>
          <a:bodyPr/>
          <a:lstStyle/>
          <a:p>
            <a:pPr marL="0" indent="0">
              <a:buNone/>
            </a:pPr>
            <a:endParaRPr lang="de-DE" sz="4800" dirty="0" smtClean="0"/>
          </a:p>
          <a:p>
            <a:pPr marL="0" indent="0">
              <a:buNone/>
            </a:pPr>
            <a:r>
              <a:rPr lang="de-DE" sz="4800" b="1" dirty="0" smtClean="0"/>
              <a:t>Warum Sport im Alter treiben?</a:t>
            </a:r>
            <a:endParaRPr lang="de-DE" sz="4800" b="1" dirty="0"/>
          </a:p>
          <a:p>
            <a:endParaRPr lang="de-DE" dirty="0"/>
          </a:p>
        </p:txBody>
      </p:sp>
      <p:pic>
        <p:nvPicPr>
          <p:cNvPr id="9218" name="Picture 2" descr="C:\Users\tim\Desktop\Oma Spag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42" y="1412776"/>
            <a:ext cx="34480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7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Sport und Ältere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Diverse wissenschaftliche Studien belegen </a:t>
            </a:r>
            <a:r>
              <a:rPr lang="de-DE" dirty="0" smtClean="0"/>
              <a:t>„allgemein“:</a:t>
            </a:r>
            <a:endParaRPr lang="de-DE" dirty="0" smtClean="0"/>
          </a:p>
          <a:p>
            <a:pPr lvl="1"/>
            <a:r>
              <a:rPr lang="de-DE" b="1" dirty="0" smtClean="0"/>
              <a:t>Körperbau</a:t>
            </a:r>
          </a:p>
          <a:p>
            <a:pPr lvl="2"/>
            <a:r>
              <a:rPr lang="de-DE" dirty="0" smtClean="0"/>
              <a:t>Stabilere Knochenstruktur, besseres Muskelkorsett, kräftigerer Bandapparat</a:t>
            </a:r>
          </a:p>
          <a:p>
            <a:pPr lvl="1"/>
            <a:r>
              <a:rPr lang="de-DE" b="1" dirty="0" smtClean="0"/>
              <a:t>Bewusstsein</a:t>
            </a:r>
          </a:p>
          <a:p>
            <a:pPr lvl="2"/>
            <a:r>
              <a:rPr lang="de-DE" dirty="0" smtClean="0"/>
              <a:t>Höhere Konzentrationsfähigkeit, größere Frische</a:t>
            </a:r>
          </a:p>
          <a:p>
            <a:pPr lvl="1"/>
            <a:r>
              <a:rPr lang="de-DE" b="1" dirty="0" smtClean="0"/>
              <a:t>Energiebereitstellung</a:t>
            </a:r>
          </a:p>
          <a:p>
            <a:pPr lvl="2"/>
            <a:r>
              <a:rPr lang="de-DE" dirty="0" smtClean="0"/>
              <a:t>Bessere Sauerstoffverwertung</a:t>
            </a:r>
          </a:p>
          <a:p>
            <a:pPr lvl="1"/>
            <a:r>
              <a:rPr lang="de-DE" b="1" dirty="0" smtClean="0"/>
              <a:t>Herz-Kreislauf-System</a:t>
            </a:r>
          </a:p>
          <a:p>
            <a:pPr lvl="2"/>
            <a:r>
              <a:rPr lang="de-DE" dirty="0" smtClean="0"/>
              <a:t>Niedrigerer Blutdruck, niedrigerer Puls, stärkeres Herz, niedrigere Atemfrequenz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5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Sport und Ältere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b="1" dirty="0"/>
              <a:t>Stoffwechsel</a:t>
            </a:r>
          </a:p>
          <a:p>
            <a:pPr lvl="2"/>
            <a:r>
              <a:rPr lang="de-DE" dirty="0"/>
              <a:t>Bessere Regulierung des Wasserhaushaltes</a:t>
            </a:r>
          </a:p>
          <a:p>
            <a:pPr lvl="1"/>
            <a:r>
              <a:rPr lang="de-DE" b="1" dirty="0"/>
              <a:t>Limbisches System</a:t>
            </a:r>
          </a:p>
          <a:p>
            <a:pPr lvl="2"/>
            <a:r>
              <a:rPr lang="de-DE" dirty="0"/>
              <a:t>Freude und </a:t>
            </a:r>
            <a:r>
              <a:rPr lang="de-DE" dirty="0" smtClean="0"/>
              <a:t>Entspannung</a:t>
            </a:r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Und viele weitere krankheitslindernde Effekte, z.B. Diabetes, Adipositas, etc. 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9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latin typeface="Arial" pitchFamily="34" charset="0"/>
                <a:cs typeface="Arial" pitchFamily="34" charset="0"/>
              </a:rPr>
              <a:t>„Haus des Sports“ in </a:t>
            </a:r>
            <a:r>
              <a:rPr lang="de-DE" sz="3200" b="1" dirty="0" err="1" smtClean="0">
                <a:latin typeface="Arial" pitchFamily="34" charset="0"/>
                <a:cs typeface="Arial" pitchFamily="34" charset="0"/>
              </a:rPr>
              <a:t>Sögel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4318293" cy="4293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Pfeil nach rechts 68"/>
          <p:cNvSpPr/>
          <p:nvPr/>
        </p:nvSpPr>
        <p:spPr>
          <a:xfrm rot="11961799">
            <a:off x="8279403" y="3500622"/>
            <a:ext cx="826998" cy="415951"/>
          </a:xfrm>
          <a:prstGeom prst="rightArrow">
            <a:avLst>
              <a:gd name="adj1" fmla="val 43262"/>
              <a:gd name="adj2" fmla="val 63126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86" name="Picture 66" descr="K:\BILDER\2 Fotos thematisch\HausdesSports\2013_Fotos Haus des Sports\Haus des Sports 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68760"/>
            <a:ext cx="6350368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Aktivitäten KSB - Sport und Ältere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AGIL – Sporttage</a:t>
            </a:r>
          </a:p>
          <a:p>
            <a:endParaRPr lang="de-DE" dirty="0"/>
          </a:p>
          <a:p>
            <a:r>
              <a:rPr lang="de-DE" dirty="0" smtClean="0"/>
              <a:t>Wanderung rund um ….</a:t>
            </a:r>
          </a:p>
          <a:p>
            <a:endParaRPr lang="de-DE" dirty="0"/>
          </a:p>
          <a:p>
            <a:r>
              <a:rPr lang="de-DE" dirty="0" smtClean="0"/>
              <a:t>Boule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4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" y="-1"/>
            <a:ext cx="9142604" cy="641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22</a:t>
            </a:fld>
            <a:endParaRPr lang="de-DE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912768" cy="689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AGIL - Sporttage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293" name="Picture 5" descr="E:\Tim\IMG_2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41" y="1295400"/>
            <a:ext cx="6691410" cy="501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24</a:t>
            </a:fld>
            <a:endParaRPr lang="de-DE"/>
          </a:p>
        </p:txBody>
      </p:sp>
      <p:pic>
        <p:nvPicPr>
          <p:cNvPr id="4" name="Picture 9" descr="E:\Tim\IMG_2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70454" cy="32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Tim\IMG_2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370454" cy="327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E:\Tim\IMG_2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6406" y="603297"/>
            <a:ext cx="3277840" cy="24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Tim\IMG_2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70" y="3564879"/>
            <a:ext cx="4364180" cy="32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25</a:t>
            </a:fld>
            <a:endParaRPr lang="de-DE"/>
          </a:p>
        </p:txBody>
      </p:sp>
      <p:pic>
        <p:nvPicPr>
          <p:cNvPr id="4" name="Picture 3" descr="E:\Tim\IMG_2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5962"/>
            <a:ext cx="4264128" cy="31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E:\Tim\IMG_2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62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Wanderung rund um … !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1275" name="Picture 11" descr="E:\Tim\P1080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4" y="1124743"/>
            <a:ext cx="4590256" cy="34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Tim\Wesuwe 16  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342465"/>
            <a:ext cx="3744416" cy="24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E:\Tim\P10808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608" y="1124744"/>
            <a:ext cx="45123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27</a:t>
            </a:fld>
            <a:endParaRPr lang="de-DE"/>
          </a:p>
        </p:txBody>
      </p:sp>
      <p:pic>
        <p:nvPicPr>
          <p:cNvPr id="4" name="Picture 5" descr="E:\Tim\Wesuwe 16-10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03" y="0"/>
            <a:ext cx="4753961" cy="31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:\Tim\Wesuwe 16-1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61119"/>
            <a:ext cx="4481983" cy="29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Tim\Wesuwe 1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94" y="3561119"/>
            <a:ext cx="4520606" cy="30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02691" y="2948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Boule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194" name="Picture 2" descr="C:\Users\tim\Desktop\BOUL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9" y="1295400"/>
            <a:ext cx="471225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im\Desktop\Boul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7097"/>
            <a:ext cx="4355976" cy="32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im\Desktop\BOule 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16"/>
            <a:ext cx="1251247" cy="10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im\Desktop\Boul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6" y="3361206"/>
            <a:ext cx="4261359" cy="323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29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86000" y="236717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de-DE" sz="4400" b="1" dirty="0">
                <a:solidFill>
                  <a:prstClr val="black"/>
                </a:solidFill>
              </a:rPr>
              <a:t>Herzlichen Dank </a:t>
            </a:r>
          </a:p>
          <a:p>
            <a:pPr lvl="0" algn="ctr"/>
            <a:r>
              <a:rPr lang="de-DE" sz="4400" b="1" dirty="0">
                <a:solidFill>
                  <a:prstClr val="black"/>
                </a:solidFill>
              </a:rPr>
              <a:t>für Ihre </a:t>
            </a:r>
          </a:p>
          <a:p>
            <a:pPr lvl="0" algn="ctr"/>
            <a:r>
              <a:rPr lang="de-DE" sz="4400" b="1" dirty="0">
                <a:solidFill>
                  <a:prstClr val="black"/>
                </a:solidFill>
              </a:rPr>
              <a:t>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6343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latin typeface="Arial" pitchFamily="34" charset="0"/>
                <a:cs typeface="Arial" pitchFamily="34" charset="0"/>
              </a:rPr>
              <a:t>„Haus des Sports“ in </a:t>
            </a:r>
            <a:r>
              <a:rPr lang="de-DE" sz="3200" b="1" dirty="0" err="1" smtClean="0">
                <a:latin typeface="Arial" pitchFamily="34" charset="0"/>
                <a:cs typeface="Arial" pitchFamily="34" charset="0"/>
              </a:rPr>
              <a:t>Sögel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 rot="339381">
            <a:off x="6447670" y="1537308"/>
            <a:ext cx="2304256" cy="1282426"/>
            <a:chOff x="6444208" y="1282476"/>
            <a:chExt cx="2304256" cy="1282427"/>
          </a:xfrm>
        </p:grpSpPr>
        <p:sp>
          <p:nvSpPr>
            <p:cNvPr id="3" name="Ellipse 2"/>
            <p:cNvSpPr/>
            <p:nvPr/>
          </p:nvSpPr>
          <p:spPr>
            <a:xfrm>
              <a:off x="6444208" y="1282476"/>
              <a:ext cx="2304256" cy="128242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6444208" y="1425550"/>
              <a:ext cx="2304256" cy="9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„Haus des Sports“</a:t>
              </a:r>
            </a:p>
            <a:p>
              <a:pPr algn="ctr"/>
              <a:r>
                <a:rPr lang="de-DE" i="1" dirty="0" smtClean="0">
                  <a:solidFill>
                    <a:schemeClr val="bg1"/>
                  </a:solidFill>
                </a:rPr>
                <a:t>der</a:t>
              </a:r>
              <a:r>
                <a:rPr lang="de-DE" dirty="0" smtClean="0">
                  <a:solidFill>
                    <a:schemeClr val="bg1"/>
                  </a:solidFill>
                </a:rPr>
                <a:t> Dienstleister  rund um den Sport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2087449" y="2980212"/>
            <a:ext cx="4966929" cy="1472635"/>
            <a:chOff x="1781220" y="2946720"/>
            <a:chExt cx="4907153" cy="1524806"/>
          </a:xfrm>
        </p:grpSpPr>
        <p:cxnSp>
          <p:nvCxnSpPr>
            <p:cNvPr id="51" name="Gerade Verbindung 50"/>
            <p:cNvCxnSpPr/>
            <p:nvPr/>
          </p:nvCxnSpPr>
          <p:spPr>
            <a:xfrm flipV="1">
              <a:off x="4507904" y="2946720"/>
              <a:ext cx="0" cy="47874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7"/>
            <p:cNvSpPr/>
            <p:nvPr/>
          </p:nvSpPr>
          <p:spPr>
            <a:xfrm>
              <a:off x="1781220" y="3150571"/>
              <a:ext cx="4850022" cy="13209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405" y="3435711"/>
              <a:ext cx="1095846" cy="656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Rectangle 3"/>
            <p:cNvSpPr txBox="1">
              <a:spLocks noChangeArrowheads="1"/>
            </p:cNvSpPr>
            <p:nvPr/>
          </p:nvSpPr>
          <p:spPr>
            <a:xfrm>
              <a:off x="2411760" y="4122723"/>
              <a:ext cx="4276613" cy="3488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3400" indent="-533400">
                <a:lnSpc>
                  <a:spcPct val="90000"/>
                </a:lnSpc>
                <a:buFont typeface="Wingdings" pitchFamily="2" charset="2"/>
                <a:buNone/>
                <a:tabLst>
                  <a:tab pos="2336800" algn="l"/>
                </a:tabLst>
                <a:defRPr/>
              </a:pPr>
              <a:r>
                <a:rPr lang="de-DE" sz="800" i="1" dirty="0" smtClean="0">
                  <a:cs typeface="Arial" pitchFamily="34" charset="0"/>
                </a:rPr>
                <a:t>Politik    Sportentwicklung</a:t>
              </a:r>
              <a:r>
                <a:rPr lang="de-DE" sz="800" i="1" dirty="0">
                  <a:cs typeface="Arial" pitchFamily="34" charset="0"/>
                </a:rPr>
                <a:t> </a:t>
              </a:r>
              <a:r>
                <a:rPr lang="de-DE" sz="800" i="1" dirty="0" smtClean="0">
                  <a:cs typeface="Arial" pitchFamily="34" charset="0"/>
                </a:rPr>
                <a:t>   Finanzen &amp; Verwaltung     Jugend</a:t>
              </a:r>
              <a:r>
                <a:rPr lang="de-DE" sz="800" i="1" dirty="0">
                  <a:cs typeface="Arial" pitchFamily="34" charset="0"/>
                </a:rPr>
                <a:t> </a:t>
              </a:r>
              <a:r>
                <a:rPr lang="de-DE" sz="800" i="1" dirty="0" smtClean="0">
                  <a:cs typeface="Arial" pitchFamily="34" charset="0"/>
                </a:rPr>
                <a:t>    Vereinsentwicklung Bildung</a:t>
              </a:r>
              <a:endParaRPr lang="de-DE" sz="800" dirty="0" smtClean="0">
                <a:cs typeface="Arial" pitchFamily="34" charset="0"/>
              </a:endParaRP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>
            <a:xfrm>
              <a:off x="2064712" y="3212976"/>
              <a:ext cx="4551654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DE" sz="800" dirty="0" err="1" smtClean="0"/>
                <a:t>KreisSportBund</a:t>
              </a:r>
              <a:r>
                <a:rPr lang="de-DE" sz="800" dirty="0" smtClean="0"/>
                <a:t> Emsland e.V.   -   </a:t>
              </a:r>
              <a:r>
                <a:rPr lang="de-DE" sz="800" dirty="0" err="1" smtClean="0"/>
                <a:t>Organisationf</a:t>
              </a:r>
              <a:r>
                <a:rPr lang="de-DE" sz="800" dirty="0" smtClean="0"/>
                <a:t> für </a:t>
              </a:r>
              <a:r>
                <a:rPr lang="de-DE" sz="800" dirty="0" err="1" smtClean="0"/>
                <a:t>LandesSportBund</a:t>
              </a:r>
              <a:r>
                <a:rPr lang="de-DE" sz="800" dirty="0" smtClean="0"/>
                <a:t> </a:t>
              </a:r>
              <a:r>
                <a:rPr lang="de-DE" sz="800" dirty="0" err="1" smtClean="0"/>
                <a:t>Nds</a:t>
              </a:r>
              <a:r>
                <a:rPr lang="de-DE" sz="800" dirty="0" smtClean="0"/>
                <a:t>./Fachverbände/Vereine</a:t>
              </a:r>
              <a:endParaRPr lang="de-DE" sz="800" dirty="0"/>
            </a:p>
            <a:p>
              <a:pPr marL="0" lvl="0" indent="0" algn="ctr">
                <a:buNone/>
              </a:pPr>
              <a:endParaRPr lang="de-DE" sz="800" dirty="0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7020216" y="2794195"/>
            <a:ext cx="1660681" cy="2909411"/>
            <a:chOff x="6012160" y="3075725"/>
            <a:chExt cx="1660681" cy="2909411"/>
          </a:xfrm>
        </p:grpSpPr>
        <p:cxnSp>
          <p:nvCxnSpPr>
            <p:cNvPr id="52" name="Gerade Verbindung 51"/>
            <p:cNvCxnSpPr/>
            <p:nvPr/>
          </p:nvCxnSpPr>
          <p:spPr>
            <a:xfrm flipH="1" flipV="1">
              <a:off x="7060675" y="3075725"/>
              <a:ext cx="2" cy="34814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uppieren 57"/>
            <p:cNvGrpSpPr/>
            <p:nvPr/>
          </p:nvGrpSpPr>
          <p:grpSpPr>
            <a:xfrm>
              <a:off x="6012160" y="3418465"/>
              <a:ext cx="1660681" cy="2566671"/>
              <a:chOff x="6012160" y="3418465"/>
              <a:chExt cx="1660681" cy="2566671"/>
            </a:xfrm>
          </p:grpSpPr>
          <p:cxnSp>
            <p:nvCxnSpPr>
              <p:cNvPr id="25" name="Gerade Verbindung 24"/>
              <p:cNvCxnSpPr/>
              <p:nvPr/>
            </p:nvCxnSpPr>
            <p:spPr>
              <a:xfrm>
                <a:off x="6012160" y="5610857"/>
                <a:ext cx="941618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hteck 23"/>
              <p:cNvSpPr/>
              <p:nvPr/>
            </p:nvSpPr>
            <p:spPr>
              <a:xfrm>
                <a:off x="6559704" y="3418465"/>
                <a:ext cx="1088119" cy="11019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5246" y="3762605"/>
                <a:ext cx="675740" cy="675740"/>
              </a:xfrm>
              <a:prstGeom prst="rect">
                <a:avLst/>
              </a:prstGeom>
            </p:spPr>
          </p:pic>
          <p:sp>
            <p:nvSpPr>
              <p:cNvPr id="35" name="Rechteck 34"/>
              <p:cNvSpPr/>
              <p:nvPr/>
            </p:nvSpPr>
            <p:spPr>
              <a:xfrm>
                <a:off x="6571874" y="5099692"/>
                <a:ext cx="1100967" cy="8854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lvl="0" algn="ctr"/>
                <a:r>
                  <a:rPr lang="de-DE" sz="1100" dirty="0">
                    <a:solidFill>
                      <a:schemeClr val="tx1"/>
                    </a:solidFill>
                  </a:rPr>
                  <a:t>DFB-Stützpunkt</a:t>
                </a:r>
              </a:p>
            </p:txBody>
          </p:sp>
          <p:cxnSp>
            <p:nvCxnSpPr>
              <p:cNvPr id="39" name="Gerade Verbindung 38"/>
              <p:cNvCxnSpPr>
                <a:endCxn id="24" idx="2"/>
              </p:cNvCxnSpPr>
              <p:nvPr/>
            </p:nvCxnSpPr>
            <p:spPr>
              <a:xfrm flipH="1" flipV="1">
                <a:off x="7103764" y="4520394"/>
                <a:ext cx="9352" cy="57929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3"/>
              <p:cNvSpPr txBox="1">
                <a:spLocks noChangeArrowheads="1"/>
              </p:cNvSpPr>
              <p:nvPr/>
            </p:nvSpPr>
            <p:spPr>
              <a:xfrm>
                <a:off x="6555044" y="3461027"/>
                <a:ext cx="1088118" cy="3517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de-DE" sz="800" dirty="0" smtClean="0"/>
                  <a:t>Niedersächsische Fußballverband e.V.</a:t>
                </a:r>
                <a:endParaRPr lang="de-DE" sz="800" dirty="0"/>
              </a:p>
            </p:txBody>
          </p:sp>
          <p:pic>
            <p:nvPicPr>
              <p:cNvPr id="3130" name="Picture 58" descr="http://www.fansoccer.de/maedchen/hauptseitenbilder/DFB-Logo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14" b="3107"/>
              <a:stretch/>
            </p:blipFill>
            <p:spPr bwMode="auto">
              <a:xfrm>
                <a:off x="6855831" y="5497813"/>
                <a:ext cx="514569" cy="401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uppieren 20"/>
          <p:cNvGrpSpPr/>
          <p:nvPr/>
        </p:nvGrpSpPr>
        <p:grpSpPr>
          <a:xfrm>
            <a:off x="2058035" y="4365349"/>
            <a:ext cx="5108651" cy="2448747"/>
            <a:chOff x="2573690" y="4342795"/>
            <a:chExt cx="5108651" cy="2197870"/>
          </a:xfrm>
        </p:grpSpPr>
        <p:cxnSp>
          <p:nvCxnSpPr>
            <p:cNvPr id="47" name="Gerade Verbindung 46"/>
            <p:cNvCxnSpPr/>
            <p:nvPr/>
          </p:nvCxnSpPr>
          <p:spPr>
            <a:xfrm flipH="1" flipV="1">
              <a:off x="7059308" y="5373694"/>
              <a:ext cx="2" cy="41127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 flipV="1">
              <a:off x="3392293" y="4761345"/>
              <a:ext cx="1550864" cy="127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2583917" y="6167918"/>
              <a:ext cx="553437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 flipV="1">
              <a:off x="2573690" y="4784730"/>
              <a:ext cx="525296" cy="261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/>
          </p:nvSpPr>
          <p:spPr>
            <a:xfrm>
              <a:off x="4762786" y="4674877"/>
              <a:ext cx="1226959" cy="792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6439614" y="4684077"/>
              <a:ext cx="1220821" cy="9762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6439615" y="5742624"/>
              <a:ext cx="1220821" cy="7980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lvl="0" algn="ctr"/>
              <a:r>
                <a:rPr lang="de-DE" sz="1100" dirty="0" smtClean="0">
                  <a:solidFill>
                    <a:schemeClr val="tx1"/>
                  </a:solidFill>
                </a:rPr>
                <a:t>LSB-Ausbildungs-Stützpunkt</a:t>
              </a:r>
              <a:endParaRPr lang="de-DE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Gerade Verbindung 39"/>
            <p:cNvCxnSpPr/>
            <p:nvPr/>
          </p:nvCxnSpPr>
          <p:spPr>
            <a:xfrm flipH="1" flipV="1">
              <a:off x="7033076" y="4368988"/>
              <a:ext cx="1" cy="30565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 flipV="1">
              <a:off x="2573690" y="4342795"/>
              <a:ext cx="0" cy="184120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27" name="Picture 5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22"/>
            <a:stretch/>
          </p:blipFill>
          <p:spPr bwMode="auto">
            <a:xfrm>
              <a:off x="6544357" y="4898886"/>
              <a:ext cx="951790" cy="67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Rectangle 3"/>
            <p:cNvSpPr txBox="1">
              <a:spLocks noChangeArrowheads="1"/>
            </p:cNvSpPr>
            <p:nvPr/>
          </p:nvSpPr>
          <p:spPr>
            <a:xfrm>
              <a:off x="6461520" y="4703890"/>
              <a:ext cx="1220821" cy="2395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de-DE" sz="800" dirty="0" smtClean="0"/>
                <a:t>Sportschule Emsland</a:t>
              </a:r>
              <a:endParaRPr lang="de-DE" sz="800" dirty="0"/>
            </a:p>
          </p:txBody>
        </p:sp>
        <p:sp>
          <p:nvSpPr>
            <p:cNvPr id="72" name="Rectangle 3"/>
            <p:cNvSpPr txBox="1">
              <a:spLocks noChangeArrowheads="1"/>
            </p:cNvSpPr>
            <p:nvPr/>
          </p:nvSpPr>
          <p:spPr>
            <a:xfrm>
              <a:off x="4727519" y="4685901"/>
              <a:ext cx="1220821" cy="238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de-DE" sz="800" dirty="0" smtClean="0"/>
                <a:t>Sportjugend Emsland</a:t>
              </a:r>
              <a:endParaRPr lang="de-DE" sz="800" dirty="0"/>
            </a:p>
          </p:txBody>
        </p:sp>
        <p:pic>
          <p:nvPicPr>
            <p:cNvPr id="73" name="Picture 32" descr="lsb-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7882" y="6087817"/>
              <a:ext cx="926493" cy="35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7521108" y="3152287"/>
            <a:ext cx="1159789" cy="60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de-DE" sz="800" dirty="0"/>
          </a:p>
        </p:txBody>
      </p:sp>
      <p:cxnSp>
        <p:nvCxnSpPr>
          <p:cNvPr id="84" name="Gerade Verbindung 83"/>
          <p:cNvCxnSpPr/>
          <p:nvPr/>
        </p:nvCxnSpPr>
        <p:spPr>
          <a:xfrm>
            <a:off x="755633" y="2958489"/>
            <a:ext cx="7317984" cy="1628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uppieren 66"/>
          <p:cNvGrpSpPr/>
          <p:nvPr/>
        </p:nvGrpSpPr>
        <p:grpSpPr>
          <a:xfrm>
            <a:off x="161762" y="2950569"/>
            <a:ext cx="1188173" cy="2958332"/>
            <a:chOff x="107504" y="3058572"/>
            <a:chExt cx="1080120" cy="2538283"/>
          </a:xfrm>
        </p:grpSpPr>
        <p:cxnSp>
          <p:nvCxnSpPr>
            <p:cNvPr id="77" name="Gerade Verbindung 76"/>
            <p:cNvCxnSpPr/>
            <p:nvPr/>
          </p:nvCxnSpPr>
          <p:spPr>
            <a:xfrm flipH="1" flipV="1">
              <a:off x="647660" y="3058572"/>
              <a:ext cx="2" cy="41127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uppieren 49"/>
            <p:cNvGrpSpPr/>
            <p:nvPr/>
          </p:nvGrpSpPr>
          <p:grpSpPr>
            <a:xfrm>
              <a:off x="107504" y="3212975"/>
              <a:ext cx="1080120" cy="2383880"/>
              <a:chOff x="1259632" y="3212975"/>
              <a:chExt cx="1080120" cy="2383880"/>
            </a:xfrm>
          </p:grpSpPr>
          <p:sp>
            <p:nvSpPr>
              <p:cNvPr id="27" name="Rechteck 26"/>
              <p:cNvSpPr/>
              <p:nvPr/>
            </p:nvSpPr>
            <p:spPr>
              <a:xfrm>
                <a:off x="1259632" y="3212975"/>
                <a:ext cx="1080120" cy="11019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841" y="3415361"/>
                <a:ext cx="791895" cy="805727"/>
              </a:xfrm>
              <a:prstGeom prst="rect">
                <a:avLst/>
              </a:prstGeom>
            </p:spPr>
          </p:pic>
          <p:cxnSp>
            <p:nvCxnSpPr>
              <p:cNvPr id="26" name="Gerade Verbindung 25"/>
              <p:cNvCxnSpPr>
                <a:stCxn id="34" idx="0"/>
              </p:cNvCxnSpPr>
              <p:nvPr/>
            </p:nvCxnSpPr>
            <p:spPr>
              <a:xfrm flipV="1">
                <a:off x="1799692" y="4326715"/>
                <a:ext cx="96" cy="40604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eck 33"/>
              <p:cNvSpPr/>
              <p:nvPr/>
            </p:nvSpPr>
            <p:spPr>
              <a:xfrm>
                <a:off x="1259632" y="4732759"/>
                <a:ext cx="1080120" cy="8640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aphicFrame>
            <p:nvGraphicFramePr>
              <p:cNvPr id="32" name="Objek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6271859"/>
                  </p:ext>
                </p:extLst>
              </p:nvPr>
            </p:nvGraphicFramePr>
            <p:xfrm>
              <a:off x="1280603" y="4855016"/>
              <a:ext cx="1059149" cy="734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42" r:id="rId10" imgW="3715269" imgH="3524742" progId="MSPhotoEd.3">
                      <p:embed/>
                    </p:oleObj>
                  </mc:Choice>
                  <mc:Fallback>
                    <p:oleObj r:id="rId10" imgW="3715269" imgH="3524742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94" t="2298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0603" y="4855016"/>
                            <a:ext cx="1059149" cy="7342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" name="Rectangle 3"/>
              <p:cNvSpPr txBox="1">
                <a:spLocks noChangeArrowheads="1"/>
              </p:cNvSpPr>
              <p:nvPr/>
            </p:nvSpPr>
            <p:spPr>
              <a:xfrm>
                <a:off x="1259632" y="3221221"/>
                <a:ext cx="1061814" cy="3517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de-DE" sz="800" dirty="0" smtClean="0"/>
                  <a:t>Sporthilfe Emsland</a:t>
                </a:r>
                <a:endParaRPr lang="de-DE" sz="800" dirty="0"/>
              </a:p>
            </p:txBody>
          </p:sp>
          <p:sp>
            <p:nvSpPr>
              <p:cNvPr id="75" name="Rectangle 3"/>
              <p:cNvSpPr txBox="1">
                <a:spLocks noChangeArrowheads="1"/>
              </p:cNvSpPr>
              <p:nvPr/>
            </p:nvSpPr>
            <p:spPr>
              <a:xfrm>
                <a:off x="1259632" y="4744055"/>
                <a:ext cx="1080118" cy="3517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de-DE" sz="800" dirty="0" smtClean="0"/>
                  <a:t>Sportstiftung Emsland</a:t>
                </a:r>
                <a:endParaRPr lang="de-DE" sz="800" dirty="0"/>
              </a:p>
            </p:txBody>
          </p:sp>
        </p:grpSp>
      </p:grpSp>
      <p:cxnSp>
        <p:nvCxnSpPr>
          <p:cNvPr id="74" name="Gerade Verbindung 7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6" descr="K:\BILDER\2 Fotos thematisch\HausdesSports\2013_Fotos Haus des Sports\Haus des Sports 20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24" y="1426873"/>
            <a:ext cx="2655603" cy="15357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hteck 69"/>
          <p:cNvSpPr/>
          <p:nvPr/>
        </p:nvSpPr>
        <p:spPr>
          <a:xfrm>
            <a:off x="2465960" y="5998567"/>
            <a:ext cx="1097969" cy="6219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de-DE" sz="800" dirty="0" smtClean="0">
                <a:solidFill>
                  <a:schemeClr val="tx1"/>
                </a:solidFill>
              </a:rPr>
              <a:t>Projekt</a:t>
            </a:r>
          </a:p>
          <a:p>
            <a:pPr lvl="0" algn="ctr"/>
            <a:endParaRPr lang="de-DE" sz="800" dirty="0">
              <a:solidFill>
                <a:schemeClr val="tx1"/>
              </a:solidFill>
            </a:endParaRPr>
          </a:p>
          <a:p>
            <a:pPr lvl="0" algn="ctr"/>
            <a:r>
              <a:rPr lang="de-DE" sz="1000" dirty="0" err="1" smtClean="0">
                <a:solidFill>
                  <a:schemeClr val="tx1"/>
                </a:solidFill>
              </a:rPr>
              <a:t>BeSS</a:t>
            </a:r>
            <a:r>
              <a:rPr lang="de-DE" sz="1000" dirty="0" smtClean="0">
                <a:solidFill>
                  <a:schemeClr val="tx1"/>
                </a:solidFill>
              </a:rPr>
              <a:t>-Servicestelle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2457685" y="4528513"/>
            <a:ext cx="1106245" cy="6709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de-DE" sz="800" dirty="0" smtClean="0">
                <a:solidFill>
                  <a:schemeClr val="tx1"/>
                </a:solidFill>
              </a:rPr>
              <a:t>Projekt</a:t>
            </a:r>
            <a:endParaRPr lang="de-DE" sz="800" dirty="0">
              <a:solidFill>
                <a:schemeClr val="tx1"/>
              </a:solidFill>
            </a:endParaRPr>
          </a:p>
        </p:txBody>
      </p:sp>
      <p:cxnSp>
        <p:nvCxnSpPr>
          <p:cNvPr id="81" name="Gerade Verbindung 80"/>
          <p:cNvCxnSpPr/>
          <p:nvPr/>
        </p:nvCxnSpPr>
        <p:spPr>
          <a:xfrm flipV="1">
            <a:off x="2082330" y="5700693"/>
            <a:ext cx="525296" cy="29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98" y="4702493"/>
            <a:ext cx="775368" cy="48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7" name="Gerade Verbindung 96"/>
          <p:cNvCxnSpPr/>
          <p:nvPr/>
        </p:nvCxnSpPr>
        <p:spPr>
          <a:xfrm flipH="1" flipV="1">
            <a:off x="4817932" y="4394797"/>
            <a:ext cx="1" cy="34054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hteck 98"/>
          <p:cNvSpPr/>
          <p:nvPr/>
        </p:nvSpPr>
        <p:spPr>
          <a:xfrm>
            <a:off x="2457684" y="5307226"/>
            <a:ext cx="1106245" cy="6219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de-DE" sz="800" dirty="0">
                <a:solidFill>
                  <a:schemeClr val="tx1"/>
                </a:solidFill>
              </a:rPr>
              <a:t>Projekt</a:t>
            </a:r>
          </a:p>
        </p:txBody>
      </p:sp>
      <p:pic>
        <p:nvPicPr>
          <p:cNvPr id="100" name="Picture 54" descr="K:\BILDER\3 Grafik\Logos, Corporate Designs\KSB_InduS\Indus_Logo_we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02" y="5504914"/>
            <a:ext cx="679406" cy="4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5" name="Picture 47" descr="K:\BILDER\3 Grafik\Logos, Corporate Designs\Sportjugend\Logo SJE\sj_logo_rgb_Emslan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5034545"/>
            <a:ext cx="1080121" cy="5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Bild 1" descr="Logo_NTB-rgb"/>
          <p:cNvPicPr/>
          <p:nvPr/>
        </p:nvPicPr>
        <p:blipFill>
          <a:blip r:embed="rId16"/>
          <a:srcRect/>
          <a:stretch>
            <a:fillRect/>
          </a:stretch>
        </p:blipFill>
        <p:spPr>
          <a:xfrm>
            <a:off x="7463275" y="6038464"/>
            <a:ext cx="1334275" cy="58208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5266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4400" u="sng" dirty="0" smtClean="0">
                <a:cs typeface="Arial" pitchFamily="34" charset="0"/>
              </a:rPr>
              <a:t>Mitgliederzahlen 2015:</a:t>
            </a:r>
          </a:p>
          <a:p>
            <a:pPr marL="0" indent="0">
              <a:buNone/>
            </a:pPr>
            <a:endParaRPr lang="de-DE" sz="4400" b="1" dirty="0">
              <a:cs typeface="Arial" pitchFamily="34" charset="0"/>
            </a:endParaRPr>
          </a:p>
          <a:p>
            <a:pPr marL="0" indent="0">
              <a:buNone/>
            </a:pPr>
            <a:r>
              <a:rPr lang="de-DE" sz="4400" b="1" dirty="0" smtClean="0">
                <a:cs typeface="Arial" pitchFamily="34" charset="0"/>
              </a:rPr>
              <a:t>	349 </a:t>
            </a:r>
            <a:r>
              <a:rPr lang="de-DE" sz="4400" b="1" dirty="0">
                <a:cs typeface="Arial" pitchFamily="34" charset="0"/>
              </a:rPr>
              <a:t>Vereine </a:t>
            </a:r>
          </a:p>
          <a:p>
            <a:pPr marL="0" indent="0">
              <a:buNone/>
            </a:pPr>
            <a:endParaRPr lang="de-DE" sz="2100" b="1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de-DE" sz="4400" b="1" dirty="0">
                <a:cs typeface="Arial" pitchFamily="34" charset="0"/>
              </a:rPr>
              <a:t>	</a:t>
            </a:r>
            <a:r>
              <a:rPr lang="de-DE" sz="4400" dirty="0" smtClean="0">
                <a:cs typeface="Arial" pitchFamily="34" charset="0"/>
              </a:rPr>
              <a:t>   38 </a:t>
            </a:r>
            <a:r>
              <a:rPr lang="de-DE" sz="4400" dirty="0">
                <a:cs typeface="Arial" pitchFamily="34" charset="0"/>
              </a:rPr>
              <a:t>Sportarten</a:t>
            </a:r>
          </a:p>
          <a:p>
            <a:pPr marL="0" indent="0">
              <a:buNone/>
            </a:pPr>
            <a:endParaRPr lang="de-DE" sz="21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de-DE" sz="4400" dirty="0">
                <a:cs typeface="Arial" pitchFamily="34" charset="0"/>
              </a:rPr>
              <a:t>	</a:t>
            </a:r>
            <a:r>
              <a:rPr lang="de-DE" sz="4400" dirty="0" smtClean="0">
                <a:cs typeface="Arial" pitchFamily="34" charset="0"/>
              </a:rPr>
              <a:t>   26 </a:t>
            </a:r>
            <a:r>
              <a:rPr lang="de-DE" sz="4400" dirty="0">
                <a:cs typeface="Arial" pitchFamily="34" charset="0"/>
              </a:rPr>
              <a:t>Fachverbände  </a:t>
            </a:r>
            <a:endParaRPr lang="de-DE" sz="4400" dirty="0" smtClean="0">
              <a:cs typeface="Arial" pitchFamily="34" charset="0"/>
            </a:endParaRPr>
          </a:p>
          <a:p>
            <a:pPr marL="0" indent="0">
              <a:buNone/>
            </a:pPr>
            <a:endParaRPr lang="de-DE" sz="2100" dirty="0" smtClean="0">
              <a:cs typeface="Arial" pitchFamily="34" charset="0"/>
            </a:endParaRPr>
          </a:p>
          <a:p>
            <a:pPr marL="0" indent="0">
              <a:buNone/>
            </a:pPr>
            <a:endParaRPr lang="de-DE" sz="4400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de-DE" sz="4400" u="sng" dirty="0">
                <a:cs typeface="Arial" pitchFamily="34" charset="0"/>
              </a:rPr>
              <a:t>Sportschule Emsland:</a:t>
            </a:r>
          </a:p>
          <a:p>
            <a:pPr marL="0" indent="0">
              <a:buNone/>
            </a:pPr>
            <a:endParaRPr lang="de-DE" sz="4400" b="1" dirty="0">
              <a:cs typeface="Arial" pitchFamily="34" charset="0"/>
            </a:endParaRPr>
          </a:p>
          <a:p>
            <a:pPr marL="0" indent="0">
              <a:buNone/>
              <a:tabLst>
                <a:tab pos="981075" algn="l"/>
                <a:tab pos="5473700" algn="r"/>
                <a:tab pos="5645150" algn="l"/>
              </a:tabLst>
            </a:pPr>
            <a:r>
              <a:rPr lang="de-DE" sz="5100" b="1" dirty="0">
                <a:cs typeface="Arial" pitchFamily="34" charset="0"/>
              </a:rPr>
              <a:t>	</a:t>
            </a:r>
            <a:r>
              <a:rPr lang="de-DE" sz="5100" b="1" dirty="0" smtClean="0">
                <a:cs typeface="Arial" pitchFamily="34" charset="0"/>
              </a:rPr>
              <a:t>  </a:t>
            </a:r>
            <a:r>
              <a:rPr lang="de-DE" sz="4400" b="1" dirty="0" smtClean="0">
                <a:cs typeface="Arial" pitchFamily="34" charset="0"/>
              </a:rPr>
              <a:t>345 </a:t>
            </a:r>
            <a:r>
              <a:rPr lang="de-DE" sz="4400" b="1" dirty="0">
                <a:cs typeface="Arial" pitchFamily="34" charset="0"/>
              </a:rPr>
              <a:t>Lehrgänge 	</a:t>
            </a:r>
            <a:r>
              <a:rPr lang="de-DE" sz="4400" b="1" dirty="0" smtClean="0">
                <a:cs typeface="Arial" pitchFamily="34" charset="0"/>
              </a:rPr>
              <a:t>7.057</a:t>
            </a:r>
            <a:r>
              <a:rPr lang="de-DE" sz="4400" b="1" dirty="0">
                <a:cs typeface="Arial" pitchFamily="34" charset="0"/>
              </a:rPr>
              <a:t>	Teilnehmer</a:t>
            </a:r>
          </a:p>
          <a:p>
            <a:pPr marL="0" indent="0">
              <a:buNone/>
            </a:pPr>
            <a:endParaRPr lang="de-DE" sz="1800" b="1" dirty="0">
              <a:cs typeface="Arial" pitchFamily="34" charset="0"/>
            </a:endParaRPr>
          </a:p>
          <a:p>
            <a:pPr marL="0" indent="0">
              <a:buNone/>
              <a:tabLst>
                <a:tab pos="5473700" algn="r"/>
                <a:tab pos="5645150" algn="l"/>
              </a:tabLst>
            </a:pPr>
            <a:r>
              <a:rPr lang="de-DE" sz="5100" dirty="0">
                <a:cs typeface="Arial" pitchFamily="34" charset="0"/>
              </a:rPr>
              <a:t>	</a:t>
            </a:r>
            <a:r>
              <a:rPr lang="de-DE" sz="4400" dirty="0" smtClean="0">
                <a:cs typeface="Arial" pitchFamily="34" charset="0"/>
              </a:rPr>
              <a:t>6.887</a:t>
            </a:r>
            <a:r>
              <a:rPr lang="de-DE" sz="4400" dirty="0">
                <a:cs typeface="Arial" pitchFamily="34" charset="0"/>
              </a:rPr>
              <a:t>	 Teilnehmertage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latin typeface="Arial" pitchFamily="34" charset="0"/>
                <a:cs typeface="Arial" pitchFamily="34" charset="0"/>
              </a:rPr>
              <a:t>Zahlen &amp; Daten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649390" y="1556792"/>
            <a:ext cx="4330824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>
                <a:cs typeface="Arial" pitchFamily="34" charset="0"/>
              </a:rPr>
              <a:t>das sind…</a:t>
            </a:r>
          </a:p>
          <a:p>
            <a:pPr marL="0" lvl="0" indent="0">
              <a:buNone/>
              <a:tabLst>
                <a:tab pos="1881188" algn="r"/>
                <a:tab pos="2066925" algn="l"/>
                <a:tab pos="4572000" algn="l"/>
              </a:tabLst>
            </a:pPr>
            <a:r>
              <a:rPr lang="de-DE" sz="2400" b="1" dirty="0" smtClean="0">
                <a:cs typeface="Arial" pitchFamily="34" charset="0"/>
              </a:rPr>
              <a:t>	</a:t>
            </a:r>
            <a:r>
              <a:rPr lang="de-DE" sz="2400" b="1" dirty="0" smtClean="0"/>
              <a:t>112.417</a:t>
            </a:r>
            <a:r>
              <a:rPr lang="de-DE" sz="2400" b="1" dirty="0" smtClean="0">
                <a:cs typeface="Arial" pitchFamily="34" charset="0"/>
              </a:rPr>
              <a:t>	Mitglieder</a:t>
            </a:r>
            <a:r>
              <a:rPr lang="de-DE" sz="2400" dirty="0">
                <a:cs typeface="Arial" pitchFamily="34" charset="0"/>
              </a:rPr>
              <a:t>	</a:t>
            </a:r>
            <a:r>
              <a:rPr lang="de-DE" sz="2400" dirty="0" smtClean="0">
                <a:cs typeface="Arial" pitchFamily="34" charset="0"/>
              </a:rPr>
              <a:t/>
            </a:r>
            <a:br>
              <a:rPr lang="de-DE" sz="2400" dirty="0" smtClean="0">
                <a:cs typeface="Arial" pitchFamily="34" charset="0"/>
              </a:rPr>
            </a:br>
            <a:r>
              <a:rPr lang="de-DE" sz="2400" b="1" dirty="0" smtClean="0">
                <a:cs typeface="Arial" pitchFamily="34" charset="0"/>
              </a:rPr>
              <a:t>	</a:t>
            </a:r>
            <a:r>
              <a:rPr lang="de-DE" sz="2400" b="1" dirty="0" smtClean="0"/>
              <a:t>37.474</a:t>
            </a:r>
            <a:r>
              <a:rPr lang="de-DE" sz="2400" b="1" dirty="0" smtClean="0">
                <a:cs typeface="Arial" pitchFamily="34" charset="0"/>
              </a:rPr>
              <a:t>	Jugendliche</a:t>
            </a:r>
            <a:r>
              <a:rPr lang="de-DE" sz="2400" b="1" dirty="0">
                <a:cs typeface="Arial" pitchFamily="34" charset="0"/>
              </a:rPr>
              <a:t>	</a:t>
            </a:r>
            <a:r>
              <a:rPr lang="de-DE" sz="2400" b="1" dirty="0" smtClean="0">
                <a:cs typeface="Arial" pitchFamily="34" charset="0"/>
              </a:rPr>
              <a:t> 	</a:t>
            </a:r>
            <a:endParaRPr lang="de-DE" sz="1800" dirty="0">
              <a:cs typeface="Arial" pitchFamily="34" charset="0"/>
            </a:endParaRPr>
          </a:p>
          <a:p>
            <a:pPr marL="0" indent="0">
              <a:buNone/>
              <a:tabLst>
                <a:tab pos="1881188" algn="r"/>
                <a:tab pos="2066925" algn="l"/>
                <a:tab pos="4572000" algn="l"/>
              </a:tabLst>
            </a:pPr>
            <a:r>
              <a:rPr lang="de-DE" sz="2400" b="1" dirty="0" smtClean="0">
                <a:cs typeface="Arial" pitchFamily="34" charset="0"/>
              </a:rPr>
              <a:t>	</a:t>
            </a:r>
            <a:r>
              <a:rPr lang="de-DE" sz="2400" b="1" dirty="0" smtClean="0"/>
              <a:t>74.943</a:t>
            </a:r>
            <a:r>
              <a:rPr lang="de-DE" sz="2400" b="1" dirty="0" smtClean="0">
                <a:cs typeface="Arial" pitchFamily="34" charset="0"/>
              </a:rPr>
              <a:t>	Erwachsene</a:t>
            </a:r>
            <a:r>
              <a:rPr lang="de-DE" sz="2400" b="1" dirty="0">
                <a:cs typeface="Arial" pitchFamily="34" charset="0"/>
              </a:rPr>
              <a:t>	</a:t>
            </a:r>
            <a:endParaRPr lang="de-DE" sz="2400" b="1" dirty="0" smtClean="0">
              <a:cs typeface="Arial" pitchFamily="34" charset="0"/>
            </a:endParaRPr>
          </a:p>
          <a:p>
            <a:pPr marL="0" indent="0">
              <a:buNone/>
              <a:tabLst>
                <a:tab pos="1881188" algn="r"/>
                <a:tab pos="2066925" algn="l"/>
                <a:tab pos="4572000" algn="l"/>
              </a:tabLst>
            </a:pPr>
            <a:r>
              <a:rPr lang="de-DE" sz="2400" b="1" dirty="0">
                <a:cs typeface="Arial" pitchFamily="34" charset="0"/>
              </a:rPr>
              <a:t>	</a:t>
            </a:r>
            <a:endParaRPr lang="de-DE" sz="1800" dirty="0">
              <a:cs typeface="Arial" pitchFamily="34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516792"/>
              </p:ext>
            </p:extLst>
          </p:nvPr>
        </p:nvGraphicFramePr>
        <p:xfrm>
          <a:off x="107504" y="1600200"/>
          <a:ext cx="9036496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xfrm>
            <a:off x="438944" y="112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latin typeface="Arial" pitchFamily="34" charset="0"/>
                <a:cs typeface="Arial" pitchFamily="34" charset="0"/>
              </a:rPr>
              <a:t>Sportarten / Fachverbände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265729"/>
              </p:ext>
            </p:extLst>
          </p:nvPr>
        </p:nvGraphicFramePr>
        <p:xfrm>
          <a:off x="-369710" y="1986518"/>
          <a:ext cx="8219256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79512" y="1199073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Präsidium:</a:t>
            </a:r>
          </a:p>
          <a:p>
            <a:r>
              <a:rPr lang="de-DE" sz="1600" dirty="0"/>
              <a:t>e</a:t>
            </a:r>
            <a:r>
              <a:rPr lang="de-DE" sz="1600" dirty="0" smtClean="0"/>
              <a:t>hrenamtlich außer Geschäftsführung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6588224" y="1192105"/>
            <a:ext cx="2555776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u="sng" dirty="0" smtClean="0"/>
              <a:t>Hauptberuflichkeit:</a:t>
            </a:r>
          </a:p>
          <a:p>
            <a:pPr algn="ctr"/>
            <a:r>
              <a:rPr lang="de-DE" sz="1600" dirty="0" smtClean="0"/>
              <a:t>Geschäftsstelle mit insgesamt 18 Mitarbeitern in Voll- und Teilzeit</a:t>
            </a:r>
          </a:p>
          <a:p>
            <a:pPr algn="ctr"/>
            <a:r>
              <a:rPr lang="de-DE" sz="1600" dirty="0" smtClean="0"/>
              <a:t>(Azubi zum Kaufmann/Kauffrau für Büromanagement, BFD, Projektmitarbeiter)</a:t>
            </a:r>
            <a:endParaRPr lang="de-DE" sz="1600" dirty="0"/>
          </a:p>
        </p:txBody>
      </p:sp>
      <p:sp>
        <p:nvSpPr>
          <p:cNvPr id="10" name="Pfeil nach rechts 9"/>
          <p:cNvSpPr/>
          <p:nvPr/>
        </p:nvSpPr>
        <p:spPr>
          <a:xfrm rot="18420000">
            <a:off x="6423714" y="320838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latin typeface="Arial" pitchFamily="34" charset="0"/>
                <a:cs typeface="Arial" pitchFamily="34" charset="0"/>
              </a:rPr>
              <a:t>Handlungsfelder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1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5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08.06.2011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17E9-1049-43A4-BA1B-90AFBF113F66}" type="slidenum">
              <a:rPr lang="de-DE" smtClean="0"/>
              <a:t>7</a:t>
            </a:fld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" y="116631"/>
            <a:ext cx="9018664" cy="67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7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latin typeface="Arial" pitchFamily="34" charset="0"/>
                <a:cs typeface="Arial" pitchFamily="34" charset="0"/>
              </a:rPr>
              <a:t>Leistungen für die Mitglieder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5536" y="1484785"/>
            <a:ext cx="8748464" cy="598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  <a:defRPr/>
            </a:pPr>
            <a:r>
              <a:rPr lang="de-DE" sz="2400" u="sng" dirty="0"/>
              <a:t>Grundförderung</a:t>
            </a:r>
            <a:r>
              <a:rPr lang="de-DE" sz="2400" u="sng" dirty="0" smtClean="0"/>
              <a:t>:</a:t>
            </a:r>
          </a:p>
          <a:p>
            <a:pPr marL="1169988" lvl="1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e-DE" sz="2000" dirty="0" smtClean="0"/>
              <a:t>ARAG </a:t>
            </a:r>
            <a:r>
              <a:rPr lang="de-DE" sz="2000" dirty="0"/>
              <a:t>Sport-Unfallversicherung für alle Mitglieder im </a:t>
            </a:r>
            <a:r>
              <a:rPr lang="de-DE" sz="2000" dirty="0" smtClean="0"/>
              <a:t>Sportverein</a:t>
            </a:r>
            <a:endParaRPr lang="de-DE" sz="2000" dirty="0"/>
          </a:p>
          <a:p>
            <a:pPr marL="1169988" lvl="1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e-DE" sz="2000" dirty="0" smtClean="0"/>
              <a:t>Leistung </a:t>
            </a:r>
            <a:r>
              <a:rPr lang="de-DE" sz="2000" dirty="0"/>
              <a:t>des Gema - Vertrages</a:t>
            </a:r>
          </a:p>
          <a:p>
            <a:pPr marL="1169988" lvl="1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e-DE" sz="2000" dirty="0"/>
              <a:t>Absicherung der </a:t>
            </a:r>
            <a:r>
              <a:rPr lang="de-DE" sz="2000" dirty="0" smtClean="0"/>
              <a:t>hauptberuflich Beschäftigten </a:t>
            </a:r>
            <a:r>
              <a:rPr lang="de-DE" sz="2000" dirty="0"/>
              <a:t>in </a:t>
            </a:r>
            <a:r>
              <a:rPr lang="de-DE" sz="2000" dirty="0" smtClean="0"/>
              <a:t>Vereinen über die gesetzliche </a:t>
            </a:r>
            <a:r>
              <a:rPr lang="de-DE" sz="2000" dirty="0"/>
              <a:t>Unfallversicherung </a:t>
            </a:r>
            <a:r>
              <a:rPr lang="de-DE" sz="2000" dirty="0" smtClean="0"/>
              <a:t>der Verwaltungs-Berufsgenossenschaft</a:t>
            </a:r>
          </a:p>
          <a:p>
            <a:pPr marL="712788" lvl="1">
              <a:lnSpc>
                <a:spcPct val="90000"/>
              </a:lnSpc>
              <a:defRPr/>
            </a:pPr>
            <a:endParaRPr lang="de-DE" sz="900" dirty="0" smtClean="0"/>
          </a:p>
          <a:p>
            <a:pPr marL="541338" indent="-541338">
              <a:defRPr/>
            </a:pPr>
            <a:r>
              <a:rPr lang="de-DE" sz="2400" u="sng" dirty="0" smtClean="0"/>
              <a:t>Spezielle Sportförderung </a:t>
            </a:r>
            <a:r>
              <a:rPr lang="de-DE" sz="2400" u="sng" dirty="0"/>
              <a:t>:</a:t>
            </a:r>
            <a:r>
              <a:rPr lang="de-DE" sz="2400" dirty="0"/>
              <a:t>	</a:t>
            </a:r>
            <a:r>
              <a:rPr lang="de-DE" sz="1600" i="1" dirty="0"/>
              <a:t>- durch besondere Zuschussprogramme</a:t>
            </a:r>
          </a:p>
          <a:p>
            <a:pPr marL="541338" indent="-541338">
              <a:defRPr/>
            </a:pPr>
            <a:r>
              <a:rPr lang="de-DE" sz="1600" dirty="0"/>
              <a:t>				</a:t>
            </a:r>
            <a:r>
              <a:rPr lang="de-DE" sz="1600" dirty="0" smtClean="0"/>
              <a:t>	</a:t>
            </a:r>
            <a:r>
              <a:rPr lang="de-DE" sz="1600" i="1" dirty="0" smtClean="0"/>
              <a:t>- </a:t>
            </a:r>
            <a:r>
              <a:rPr lang="de-DE" sz="1600" i="1" dirty="0"/>
              <a:t>im Rahmen der zur Verfügung stehenden Mittel</a:t>
            </a:r>
          </a:p>
          <a:p>
            <a:pPr marL="1166813" lvl="1" indent="-361950">
              <a:buFont typeface="Arial" pitchFamily="34" charset="0"/>
              <a:buChar char="•"/>
              <a:defRPr/>
            </a:pPr>
            <a:r>
              <a:rPr lang="de-DE" sz="2000" dirty="0"/>
              <a:t>Bezuschussung von lizensierten </a:t>
            </a:r>
            <a:r>
              <a:rPr lang="de-DE" sz="2000" dirty="0" smtClean="0"/>
              <a:t>Übungsleitern  </a:t>
            </a:r>
          </a:p>
          <a:p>
            <a:pPr marL="1166813" lvl="1" indent="-361950">
              <a:buFont typeface="Arial" pitchFamily="34" charset="0"/>
              <a:buChar char="•"/>
              <a:defRPr/>
            </a:pPr>
            <a:r>
              <a:rPr lang="de-DE" sz="2000" dirty="0" smtClean="0"/>
              <a:t>„</a:t>
            </a:r>
            <a:r>
              <a:rPr lang="de-DE" sz="2000" dirty="0"/>
              <a:t>Förderung des LSB für Sportstättenbau</a:t>
            </a:r>
            <a:r>
              <a:rPr lang="de-DE" sz="2000" dirty="0" smtClean="0"/>
              <a:t>“</a:t>
            </a:r>
          </a:p>
          <a:p>
            <a:pPr marL="1166813" lvl="1" indent="-361950">
              <a:buFont typeface="Arial" pitchFamily="34" charset="0"/>
              <a:buChar char="•"/>
              <a:defRPr/>
            </a:pPr>
            <a:r>
              <a:rPr lang="de-DE" sz="2000" dirty="0" smtClean="0"/>
              <a:t>„Zuschüsse für Jugendfreizeiten“</a:t>
            </a:r>
          </a:p>
          <a:p>
            <a:pPr marL="1166813" lvl="1" indent="-361950">
              <a:buFont typeface="Arial" pitchFamily="34" charset="0"/>
              <a:buChar char="•"/>
              <a:defRPr/>
            </a:pPr>
            <a:r>
              <a:rPr lang="de-DE" sz="2000" dirty="0" smtClean="0"/>
              <a:t>„</a:t>
            </a:r>
            <a:r>
              <a:rPr lang="de-DE" sz="2000" dirty="0"/>
              <a:t>Kooperation Schule und Sportverein“</a:t>
            </a:r>
          </a:p>
          <a:p>
            <a:pPr marL="804863" lvl="1">
              <a:defRPr/>
            </a:pPr>
            <a:endParaRPr lang="de-DE" sz="900" dirty="0"/>
          </a:p>
          <a:p>
            <a:pPr marL="609600" indent="-609600">
              <a:defRPr/>
            </a:pPr>
            <a:r>
              <a:rPr lang="de-DE" sz="2400" dirty="0"/>
              <a:t> </a:t>
            </a:r>
            <a:r>
              <a:rPr lang="de-DE" sz="2400" u="sng" dirty="0"/>
              <a:t>weitere Leistungen:</a:t>
            </a:r>
          </a:p>
          <a:p>
            <a:pPr marL="1257300" lvl="1" indent="-447675">
              <a:buFont typeface="Arial" pitchFamily="34" charset="0"/>
              <a:buChar char="•"/>
              <a:defRPr/>
            </a:pPr>
            <a:r>
              <a:rPr lang="de-DE" sz="2000" dirty="0"/>
              <a:t>Dezentrale Aus- / </a:t>
            </a:r>
            <a:r>
              <a:rPr lang="de-DE" sz="2000" dirty="0" smtClean="0"/>
              <a:t>Weiterbildung </a:t>
            </a:r>
          </a:p>
          <a:p>
            <a:pPr marL="809625" lvl="1">
              <a:defRPr/>
            </a:pPr>
            <a:r>
              <a:rPr lang="de-DE" sz="2000" dirty="0"/>
              <a:t>	</a:t>
            </a:r>
            <a:r>
              <a:rPr lang="de-DE" sz="2000" dirty="0" smtClean="0"/>
              <a:t>	</a:t>
            </a:r>
            <a:r>
              <a:rPr lang="de-DE" sz="1600" dirty="0" smtClean="0"/>
              <a:t>in </a:t>
            </a:r>
            <a:r>
              <a:rPr lang="de-DE" sz="1600" dirty="0"/>
              <a:t>Kooperation mit dem </a:t>
            </a:r>
            <a:r>
              <a:rPr lang="de-DE" sz="1600" dirty="0" smtClean="0"/>
              <a:t>LSB </a:t>
            </a:r>
            <a:r>
              <a:rPr lang="de-DE" sz="1600" dirty="0"/>
              <a:t>Niedersachsen, </a:t>
            </a:r>
            <a:r>
              <a:rPr lang="de-DE" sz="1600" dirty="0" smtClean="0"/>
              <a:t>DFB und zahlreichen Fachverbänden</a:t>
            </a:r>
            <a:endParaRPr lang="de-DE" sz="1600" dirty="0"/>
          </a:p>
          <a:p>
            <a:pPr marL="1257300" lvl="1" indent="-447675">
              <a:buFont typeface="Arial" pitchFamily="34" charset="0"/>
              <a:buChar char="•"/>
              <a:defRPr/>
            </a:pPr>
            <a:r>
              <a:rPr lang="de-DE" sz="2000" dirty="0"/>
              <a:t>Beratung der Vereine</a:t>
            </a:r>
          </a:p>
          <a:p>
            <a:pPr marL="2171700" lvl="3" indent="-447675">
              <a:buFont typeface="Arial" pitchFamily="34" charset="0"/>
              <a:buChar char="•"/>
              <a:defRPr/>
            </a:pPr>
            <a:r>
              <a:rPr lang="de-DE" sz="1600" dirty="0"/>
              <a:t>Prozess- und Entwicklungsberatung</a:t>
            </a:r>
          </a:p>
          <a:p>
            <a:pPr marL="2171700" lvl="3" indent="-447675">
              <a:buFont typeface="Arial" pitchFamily="34" charset="0"/>
              <a:buChar char="•"/>
              <a:defRPr/>
            </a:pPr>
            <a:r>
              <a:rPr lang="de-DE" sz="1600" dirty="0"/>
              <a:t>Fachberatung</a:t>
            </a:r>
          </a:p>
          <a:p>
            <a:pPr marL="712788" lvl="1">
              <a:lnSpc>
                <a:spcPct val="90000"/>
              </a:lnSpc>
              <a:defRPr/>
            </a:pPr>
            <a:endParaRPr lang="de-DE" sz="2000" dirty="0" smtClean="0"/>
          </a:p>
          <a:p>
            <a:pPr marL="1169988" lvl="1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de-DE" sz="200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K:\BILDER\3 Grafik\Logos, Corporate Designs\KSB Emsland\Power Point design\Hintergrund_KSB_b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2"/>
            <a:ext cx="914548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23" y="692696"/>
            <a:ext cx="796109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4" y="0"/>
            <a:ext cx="9154714" cy="68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Text Box 28"/>
          <p:cNvSpPr txBox="1">
            <a:spLocks noChangeArrowheads="1"/>
          </p:cNvSpPr>
          <p:nvPr/>
        </p:nvSpPr>
        <p:spPr bwMode="auto">
          <a:xfrm>
            <a:off x="-252536" y="5219293"/>
            <a:ext cx="5873303" cy="13382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46800" rIns="18000" bIns="10800"/>
          <a:lstStyle>
            <a:lvl1pPr marL="542925">
              <a:defRPr>
                <a:solidFill>
                  <a:schemeClr val="tx1"/>
                </a:solidFill>
                <a:latin typeface="Arial" charset="0"/>
              </a:defRPr>
            </a:lvl1pPr>
            <a:lvl2pPr marL="7223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u="sng" dirty="0" smtClean="0">
                <a:solidFill>
                  <a:srgbClr val="000000"/>
                </a:solidFill>
                <a:latin typeface="Verdana" pitchFamily="34" charset="0"/>
              </a:rPr>
              <a:t>Kooperation in den Handlungsfeldern</a:t>
            </a:r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>
              <a:buClr>
                <a:srgbClr val="0066CC"/>
              </a:buClr>
              <a:buSzPct val="80000"/>
              <a:buFont typeface="Wingdings 3" pitchFamily="18" charset="2"/>
              <a:buChar char="u"/>
            </a:pPr>
            <a:r>
              <a:rPr lang="de-DE" sz="1600" dirty="0" smtClean="0">
                <a:solidFill>
                  <a:srgbClr val="0066CC"/>
                </a:solidFill>
                <a:latin typeface="Verdana" pitchFamily="34" charset="0"/>
              </a:rPr>
              <a:t> Bildung</a:t>
            </a:r>
          </a:p>
          <a:p>
            <a:pPr>
              <a:buClr>
                <a:srgbClr val="0066CC"/>
              </a:buClr>
              <a:buSzPct val="80000"/>
              <a:buFont typeface="Wingdings 3" pitchFamily="18" charset="2"/>
              <a:buChar char="u"/>
            </a:pPr>
            <a:r>
              <a:rPr lang="de-DE" sz="1600" dirty="0" smtClean="0">
                <a:solidFill>
                  <a:srgbClr val="0066CC"/>
                </a:solidFill>
                <a:latin typeface="Verdana" pitchFamily="34" charset="0"/>
              </a:rPr>
              <a:t> Sportjugend</a:t>
            </a:r>
            <a:endParaRPr lang="de-DE" sz="1600" dirty="0">
              <a:solidFill>
                <a:srgbClr val="0066CC"/>
              </a:solidFill>
              <a:latin typeface="Verdana" pitchFamily="34" charset="0"/>
            </a:endParaRPr>
          </a:p>
          <a:p>
            <a:pPr>
              <a:buClr>
                <a:srgbClr val="0066CC"/>
              </a:buClr>
              <a:buSzPct val="80000"/>
              <a:buFont typeface="Wingdings 3" pitchFamily="18" charset="2"/>
              <a:buChar char="u"/>
            </a:pPr>
            <a:r>
              <a:rPr lang="de-DE" sz="1600" dirty="0">
                <a:solidFill>
                  <a:srgbClr val="0066CC"/>
                </a:solidFill>
                <a:latin typeface="Verdana" pitchFamily="34" charset="0"/>
              </a:rPr>
              <a:t> Sportentwicklung</a:t>
            </a:r>
          </a:p>
          <a:p>
            <a:pPr>
              <a:buClr>
                <a:srgbClr val="0066CC"/>
              </a:buClr>
              <a:buSzPct val="80000"/>
              <a:buFont typeface="Wingdings 3" pitchFamily="18" charset="2"/>
              <a:buChar char="u"/>
            </a:pPr>
            <a:r>
              <a:rPr lang="de-DE" sz="1600" dirty="0">
                <a:solidFill>
                  <a:srgbClr val="0066CC"/>
                </a:solidFill>
                <a:latin typeface="Verdana" pitchFamily="34" charset="0"/>
              </a:rPr>
              <a:t> Organisationsentwicklung</a:t>
            </a:r>
          </a:p>
        </p:txBody>
      </p:sp>
      <p:sp>
        <p:nvSpPr>
          <p:cNvPr id="97" name="Titel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srgbClr val="000000"/>
                </a:solidFill>
                <a:cs typeface="Arial" pitchFamily="34" charset="0"/>
              </a:rPr>
              <a:t>LSB Niedersachsen - Sportregionen</a:t>
            </a:r>
            <a:endParaRPr lang="de-DE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5846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654294" y="2564904"/>
            <a:ext cx="208702" cy="14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66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HB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/>
        </p:nvSpPr>
        <p:spPr bwMode="auto">
          <a:xfrm>
            <a:off x="7030186" y="5673480"/>
            <a:ext cx="257077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>
            <a:spAutoFit/>
          </a:bodyPr>
          <a:lstStyle/>
          <a:p>
            <a:pPr algn="ctr"/>
            <a:r>
              <a:rPr lang="de-DE" sz="800">
                <a:solidFill>
                  <a:srgbClr val="000000"/>
                </a:solidFill>
              </a:rPr>
              <a:t>OHA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03" name="Freeform 6"/>
          <p:cNvSpPr>
            <a:spLocks/>
          </p:cNvSpPr>
          <p:nvPr/>
        </p:nvSpPr>
        <p:spPr bwMode="auto">
          <a:xfrm>
            <a:off x="6091714" y="4114837"/>
            <a:ext cx="228052" cy="178259"/>
          </a:xfrm>
          <a:custGeom>
            <a:avLst/>
            <a:gdLst>
              <a:gd name="T0" fmla="*/ 107 w 165"/>
              <a:gd name="T1" fmla="*/ 0 h 125"/>
              <a:gd name="T2" fmla="*/ 47 w 165"/>
              <a:gd name="T3" fmla="*/ 24 h 125"/>
              <a:gd name="T4" fmla="*/ 11 w 165"/>
              <a:gd name="T5" fmla="*/ 42 h 125"/>
              <a:gd name="T6" fmla="*/ 23 w 165"/>
              <a:gd name="T7" fmla="*/ 90 h 125"/>
              <a:gd name="T8" fmla="*/ 59 w 165"/>
              <a:gd name="T9" fmla="*/ 96 h 125"/>
              <a:gd name="T10" fmla="*/ 95 w 165"/>
              <a:gd name="T11" fmla="*/ 108 h 125"/>
              <a:gd name="T12" fmla="*/ 113 w 165"/>
              <a:gd name="T13" fmla="*/ 114 h 125"/>
              <a:gd name="T14" fmla="*/ 137 w 165"/>
              <a:gd name="T15" fmla="*/ 84 h 125"/>
              <a:gd name="T16" fmla="*/ 161 w 165"/>
              <a:gd name="T17" fmla="*/ 78 h 125"/>
              <a:gd name="T18" fmla="*/ 149 w 165"/>
              <a:gd name="T19" fmla="*/ 60 h 125"/>
              <a:gd name="T20" fmla="*/ 143 w 165"/>
              <a:gd name="T21" fmla="*/ 36 h 125"/>
              <a:gd name="T22" fmla="*/ 107 w 165"/>
              <a:gd name="T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" h="125">
                <a:moveTo>
                  <a:pt x="107" y="0"/>
                </a:moveTo>
                <a:cubicBezTo>
                  <a:pt x="87" y="13"/>
                  <a:pt x="68" y="14"/>
                  <a:pt x="47" y="24"/>
                </a:cubicBezTo>
                <a:cubicBezTo>
                  <a:pt x="0" y="47"/>
                  <a:pt x="56" y="27"/>
                  <a:pt x="11" y="42"/>
                </a:cubicBezTo>
                <a:cubicBezTo>
                  <a:pt x="16" y="58"/>
                  <a:pt x="10" y="79"/>
                  <a:pt x="23" y="90"/>
                </a:cubicBezTo>
                <a:cubicBezTo>
                  <a:pt x="32" y="98"/>
                  <a:pt x="47" y="93"/>
                  <a:pt x="59" y="96"/>
                </a:cubicBezTo>
                <a:cubicBezTo>
                  <a:pt x="71" y="99"/>
                  <a:pt x="83" y="104"/>
                  <a:pt x="95" y="108"/>
                </a:cubicBezTo>
                <a:cubicBezTo>
                  <a:pt x="101" y="110"/>
                  <a:pt x="113" y="114"/>
                  <a:pt x="113" y="114"/>
                </a:cubicBezTo>
                <a:cubicBezTo>
                  <a:pt x="165" y="97"/>
                  <a:pt x="96" y="125"/>
                  <a:pt x="137" y="84"/>
                </a:cubicBezTo>
                <a:cubicBezTo>
                  <a:pt x="143" y="78"/>
                  <a:pt x="153" y="80"/>
                  <a:pt x="161" y="78"/>
                </a:cubicBezTo>
                <a:cubicBezTo>
                  <a:pt x="157" y="72"/>
                  <a:pt x="152" y="67"/>
                  <a:pt x="149" y="60"/>
                </a:cubicBezTo>
                <a:cubicBezTo>
                  <a:pt x="146" y="52"/>
                  <a:pt x="147" y="43"/>
                  <a:pt x="143" y="36"/>
                </a:cubicBezTo>
                <a:cubicBezTo>
                  <a:pt x="136" y="23"/>
                  <a:pt x="107" y="14"/>
                  <a:pt x="107" y="0"/>
                </a:cubicBezTo>
                <a:close/>
              </a:path>
            </a:pathLst>
          </a:custGeom>
          <a:noFill/>
          <a:ln w="1270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3435252" y="2341305"/>
            <a:ext cx="279191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r"/>
            <a:r>
              <a:rPr lang="de-DE" sz="800" dirty="0">
                <a:solidFill>
                  <a:srgbClr val="000000"/>
                </a:solidFill>
              </a:rPr>
              <a:t>WST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3368910" y="3127929"/>
            <a:ext cx="284719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CLP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6" name="Text Box 9"/>
          <p:cNvSpPr txBox="1">
            <a:spLocks noChangeArrowheads="1"/>
          </p:cNvSpPr>
          <p:nvPr/>
        </p:nvSpPr>
        <p:spPr bwMode="auto">
          <a:xfrm>
            <a:off x="5594146" y="1700808"/>
            <a:ext cx="273998" cy="129773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STD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7" name="Text Box 10"/>
          <p:cNvSpPr txBox="1">
            <a:spLocks noChangeArrowheads="1"/>
          </p:cNvSpPr>
          <p:nvPr/>
        </p:nvSpPr>
        <p:spPr bwMode="auto">
          <a:xfrm>
            <a:off x="6399931" y="2132857"/>
            <a:ext cx="254313" cy="131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WL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/>
        </p:nvSpPr>
        <p:spPr bwMode="auto">
          <a:xfrm>
            <a:off x="6088950" y="2924945"/>
            <a:ext cx="281956" cy="13262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SFA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9" name="Text Box 12"/>
          <p:cNvSpPr txBox="1">
            <a:spLocks noChangeArrowheads="1"/>
          </p:cNvSpPr>
          <p:nvPr/>
        </p:nvSpPr>
        <p:spPr bwMode="auto">
          <a:xfrm>
            <a:off x="5424145" y="2341305"/>
            <a:ext cx="295777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ROW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1" name="Text Box 13"/>
          <p:cNvSpPr txBox="1">
            <a:spLocks noChangeArrowheads="1"/>
          </p:cNvSpPr>
          <p:nvPr/>
        </p:nvSpPr>
        <p:spPr bwMode="auto">
          <a:xfrm>
            <a:off x="7249944" y="2852936"/>
            <a:ext cx="208702" cy="128347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UE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4" name="Text Box 14"/>
          <p:cNvSpPr txBox="1">
            <a:spLocks noChangeArrowheads="1"/>
          </p:cNvSpPr>
          <p:nvPr/>
        </p:nvSpPr>
        <p:spPr bwMode="auto">
          <a:xfrm>
            <a:off x="2977763" y="1484785"/>
            <a:ext cx="297160" cy="12977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WTM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6" name="Text Box 15"/>
          <p:cNvSpPr txBox="1">
            <a:spLocks noChangeArrowheads="1"/>
          </p:cNvSpPr>
          <p:nvPr/>
        </p:nvSpPr>
        <p:spPr bwMode="auto">
          <a:xfrm>
            <a:off x="6879533" y="4373418"/>
            <a:ext cx="219759" cy="131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PE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7" name="Text Box 16"/>
          <p:cNvSpPr txBox="1">
            <a:spLocks noChangeArrowheads="1"/>
          </p:cNvSpPr>
          <p:nvPr/>
        </p:nvSpPr>
        <p:spPr bwMode="auto">
          <a:xfrm>
            <a:off x="6370908" y="4908193"/>
            <a:ext cx="190735" cy="131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>
                <a:solidFill>
                  <a:srgbClr val="000000"/>
                </a:solidFill>
              </a:rPr>
              <a:t>HI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18" name="Text Box 17"/>
          <p:cNvSpPr txBox="1">
            <a:spLocks noChangeArrowheads="1"/>
          </p:cNvSpPr>
          <p:nvPr/>
        </p:nvSpPr>
        <p:spPr bwMode="auto">
          <a:xfrm>
            <a:off x="7099292" y="5229200"/>
            <a:ext cx="230817" cy="132624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GS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9" name="Text Box 18"/>
          <p:cNvSpPr txBox="1">
            <a:spLocks noChangeArrowheads="1"/>
          </p:cNvSpPr>
          <p:nvPr/>
        </p:nvSpPr>
        <p:spPr bwMode="auto">
          <a:xfrm>
            <a:off x="6366762" y="6165305"/>
            <a:ext cx="194881" cy="131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GÖ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0" name="Text Box 19"/>
          <p:cNvSpPr txBox="1">
            <a:spLocks noChangeArrowheads="1"/>
          </p:cNvSpPr>
          <p:nvPr/>
        </p:nvSpPr>
        <p:spPr bwMode="auto">
          <a:xfrm>
            <a:off x="6317002" y="5604114"/>
            <a:ext cx="337240" cy="13262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NOM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1" name="Text Box 21"/>
          <p:cNvSpPr txBox="1">
            <a:spLocks noChangeArrowheads="1"/>
          </p:cNvSpPr>
          <p:nvPr/>
        </p:nvSpPr>
        <p:spPr bwMode="auto">
          <a:xfrm>
            <a:off x="2652962" y="2341305"/>
            <a:ext cx="246020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LER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2" name="Text Box 22"/>
          <p:cNvSpPr txBox="1">
            <a:spLocks noChangeArrowheads="1"/>
          </p:cNvSpPr>
          <p:nvPr/>
        </p:nvSpPr>
        <p:spPr bwMode="auto">
          <a:xfrm>
            <a:off x="2553450" y="1765241"/>
            <a:ext cx="283337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AUR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3" name="Text Box 23"/>
          <p:cNvSpPr txBox="1">
            <a:spLocks noChangeArrowheads="1"/>
          </p:cNvSpPr>
          <p:nvPr/>
        </p:nvSpPr>
        <p:spPr bwMode="auto">
          <a:xfrm>
            <a:off x="2207343" y="2137117"/>
            <a:ext cx="276427" cy="13975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EMD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4" name="Text Box 24"/>
          <p:cNvSpPr txBox="1">
            <a:spLocks noChangeArrowheads="1"/>
          </p:cNvSpPr>
          <p:nvPr/>
        </p:nvSpPr>
        <p:spPr bwMode="auto">
          <a:xfrm>
            <a:off x="3872007" y="2485321"/>
            <a:ext cx="218377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ctr"/>
            <a:r>
              <a:rPr lang="de-DE" sz="800">
                <a:solidFill>
                  <a:srgbClr val="000000"/>
                </a:solidFill>
              </a:rPr>
              <a:t>OL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25" name="Text Box 25"/>
          <p:cNvSpPr txBox="1">
            <a:spLocks noChangeArrowheads="1"/>
          </p:cNvSpPr>
          <p:nvPr/>
        </p:nvSpPr>
        <p:spPr bwMode="auto">
          <a:xfrm>
            <a:off x="4026806" y="2917369"/>
            <a:ext cx="216995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OL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6" name="Text Box 26"/>
          <p:cNvSpPr txBox="1">
            <a:spLocks noChangeArrowheads="1"/>
          </p:cNvSpPr>
          <p:nvPr/>
        </p:nvSpPr>
        <p:spPr bwMode="auto">
          <a:xfrm>
            <a:off x="4323216" y="2629337"/>
            <a:ext cx="248784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DEL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7" name="Text Box 27"/>
          <p:cNvSpPr txBox="1">
            <a:spLocks noChangeArrowheads="1"/>
          </p:cNvSpPr>
          <p:nvPr/>
        </p:nvSpPr>
        <p:spPr bwMode="auto">
          <a:xfrm>
            <a:off x="5844313" y="5318900"/>
            <a:ext cx="261223" cy="1388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HOL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8" name="Text Box 29"/>
          <p:cNvSpPr txBox="1">
            <a:spLocks noChangeArrowheads="1"/>
          </p:cNvSpPr>
          <p:nvPr/>
        </p:nvSpPr>
        <p:spPr bwMode="auto">
          <a:xfrm>
            <a:off x="8039144" y="2773353"/>
            <a:ext cx="270899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DAN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9" name="Text Box 30"/>
          <p:cNvSpPr txBox="1">
            <a:spLocks noChangeArrowheads="1"/>
          </p:cNvSpPr>
          <p:nvPr/>
        </p:nvSpPr>
        <p:spPr bwMode="auto">
          <a:xfrm>
            <a:off x="3635898" y="1555885"/>
            <a:ext cx="334477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WHV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3530617" y="1981265"/>
            <a:ext cx="246020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JEV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1" name="Text Box 32"/>
          <p:cNvSpPr txBox="1">
            <a:spLocks noChangeArrowheads="1"/>
          </p:cNvSpPr>
          <p:nvPr/>
        </p:nvSpPr>
        <p:spPr bwMode="auto">
          <a:xfrm>
            <a:off x="3979901" y="2060848"/>
            <a:ext cx="304069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 lIns="18000" tIns="10800" rIns="18000" bIns="10800" anchor="ctr" anchorCtr="1">
            <a:spAutoFit/>
          </a:bodyPr>
          <a:lstStyle/>
          <a:p>
            <a:pPr algn="r"/>
            <a:r>
              <a:rPr lang="de-DE" sz="800" dirty="0">
                <a:solidFill>
                  <a:srgbClr val="000000"/>
                </a:solidFill>
              </a:rPr>
              <a:t>BRA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2" name="Text Box 34"/>
          <p:cNvSpPr txBox="1">
            <a:spLocks noChangeArrowheads="1"/>
          </p:cNvSpPr>
          <p:nvPr/>
        </p:nvSpPr>
        <p:spPr bwMode="auto">
          <a:xfrm>
            <a:off x="3711677" y="3658873"/>
            <a:ext cx="252930" cy="13832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VEC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3" name="Text Box 35"/>
          <p:cNvSpPr txBox="1">
            <a:spLocks noChangeArrowheads="1"/>
          </p:cNvSpPr>
          <p:nvPr/>
        </p:nvSpPr>
        <p:spPr bwMode="auto">
          <a:xfrm>
            <a:off x="1966556" y="3875745"/>
            <a:ext cx="340005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NOH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5" name="Freeform 39"/>
          <p:cNvSpPr>
            <a:spLocks/>
          </p:cNvSpPr>
          <p:nvPr/>
        </p:nvSpPr>
        <p:spPr bwMode="auto">
          <a:xfrm>
            <a:off x="4282501" y="2448637"/>
            <a:ext cx="720093" cy="476307"/>
          </a:xfrm>
          <a:custGeom>
            <a:avLst/>
            <a:gdLst>
              <a:gd name="T0" fmla="*/ 1587 w 1593"/>
              <a:gd name="T1" fmla="*/ 380 h 900"/>
              <a:gd name="T2" fmla="*/ 1527 w 1593"/>
              <a:gd name="T3" fmla="*/ 500 h 900"/>
              <a:gd name="T4" fmla="*/ 1587 w 1593"/>
              <a:gd name="T5" fmla="*/ 540 h 900"/>
              <a:gd name="T6" fmla="*/ 1547 w 1593"/>
              <a:gd name="T7" fmla="*/ 660 h 900"/>
              <a:gd name="T8" fmla="*/ 1563 w 1593"/>
              <a:gd name="T9" fmla="*/ 782 h 900"/>
              <a:gd name="T10" fmla="*/ 1167 w 1593"/>
              <a:gd name="T11" fmla="*/ 900 h 900"/>
              <a:gd name="T12" fmla="*/ 1107 w 1593"/>
              <a:gd name="T13" fmla="*/ 880 h 900"/>
              <a:gd name="T14" fmla="*/ 947 w 1593"/>
              <a:gd name="T15" fmla="*/ 860 h 900"/>
              <a:gd name="T16" fmla="*/ 887 w 1593"/>
              <a:gd name="T17" fmla="*/ 820 h 900"/>
              <a:gd name="T18" fmla="*/ 727 w 1593"/>
              <a:gd name="T19" fmla="*/ 780 h 900"/>
              <a:gd name="T20" fmla="*/ 527 w 1593"/>
              <a:gd name="T21" fmla="*/ 540 h 900"/>
              <a:gd name="T22" fmla="*/ 487 w 1593"/>
              <a:gd name="T23" fmla="*/ 480 h 900"/>
              <a:gd name="T24" fmla="*/ 467 w 1593"/>
              <a:gd name="T25" fmla="*/ 360 h 900"/>
              <a:gd name="T26" fmla="*/ 407 w 1593"/>
              <a:gd name="T27" fmla="*/ 340 h 900"/>
              <a:gd name="T28" fmla="*/ 387 w 1593"/>
              <a:gd name="T29" fmla="*/ 280 h 900"/>
              <a:gd name="T30" fmla="*/ 267 w 1593"/>
              <a:gd name="T31" fmla="*/ 240 h 900"/>
              <a:gd name="T32" fmla="*/ 87 w 1593"/>
              <a:gd name="T33" fmla="*/ 160 h 900"/>
              <a:gd name="T34" fmla="*/ 7 w 1593"/>
              <a:gd name="T3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93" h="900">
                <a:moveTo>
                  <a:pt x="1587" y="380"/>
                </a:moveTo>
                <a:cubicBezTo>
                  <a:pt x="1579" y="393"/>
                  <a:pt x="1517" y="474"/>
                  <a:pt x="1527" y="500"/>
                </a:cubicBezTo>
                <a:cubicBezTo>
                  <a:pt x="1536" y="522"/>
                  <a:pt x="1567" y="527"/>
                  <a:pt x="1587" y="540"/>
                </a:cubicBezTo>
                <a:cubicBezTo>
                  <a:pt x="1574" y="580"/>
                  <a:pt x="1560" y="620"/>
                  <a:pt x="1547" y="660"/>
                </a:cubicBezTo>
                <a:cubicBezTo>
                  <a:pt x="1532" y="705"/>
                  <a:pt x="1593" y="692"/>
                  <a:pt x="1563" y="782"/>
                </a:cubicBezTo>
                <a:cubicBezTo>
                  <a:pt x="1490" y="897"/>
                  <a:pt x="1265" y="892"/>
                  <a:pt x="1167" y="900"/>
                </a:cubicBezTo>
                <a:cubicBezTo>
                  <a:pt x="1147" y="893"/>
                  <a:pt x="1128" y="884"/>
                  <a:pt x="1107" y="880"/>
                </a:cubicBezTo>
                <a:cubicBezTo>
                  <a:pt x="1054" y="870"/>
                  <a:pt x="999" y="874"/>
                  <a:pt x="947" y="860"/>
                </a:cubicBezTo>
                <a:cubicBezTo>
                  <a:pt x="924" y="854"/>
                  <a:pt x="908" y="831"/>
                  <a:pt x="887" y="820"/>
                </a:cubicBezTo>
                <a:cubicBezTo>
                  <a:pt x="846" y="800"/>
                  <a:pt x="765" y="788"/>
                  <a:pt x="727" y="780"/>
                </a:cubicBezTo>
                <a:cubicBezTo>
                  <a:pt x="681" y="642"/>
                  <a:pt x="677" y="590"/>
                  <a:pt x="527" y="540"/>
                </a:cubicBezTo>
                <a:cubicBezTo>
                  <a:pt x="514" y="520"/>
                  <a:pt x="495" y="503"/>
                  <a:pt x="487" y="480"/>
                </a:cubicBezTo>
                <a:cubicBezTo>
                  <a:pt x="474" y="442"/>
                  <a:pt x="487" y="395"/>
                  <a:pt x="467" y="360"/>
                </a:cubicBezTo>
                <a:cubicBezTo>
                  <a:pt x="457" y="342"/>
                  <a:pt x="427" y="347"/>
                  <a:pt x="407" y="340"/>
                </a:cubicBezTo>
                <a:cubicBezTo>
                  <a:pt x="400" y="320"/>
                  <a:pt x="404" y="292"/>
                  <a:pt x="387" y="280"/>
                </a:cubicBezTo>
                <a:cubicBezTo>
                  <a:pt x="353" y="255"/>
                  <a:pt x="307" y="253"/>
                  <a:pt x="267" y="240"/>
                </a:cubicBezTo>
                <a:cubicBezTo>
                  <a:pt x="196" y="216"/>
                  <a:pt x="148" y="201"/>
                  <a:pt x="87" y="160"/>
                </a:cubicBezTo>
                <a:cubicBezTo>
                  <a:pt x="0" y="29"/>
                  <a:pt x="7" y="88"/>
                  <a:pt x="7" y="0"/>
                </a:cubicBezTo>
              </a:path>
            </a:pathLst>
          </a:custGeom>
          <a:solidFill>
            <a:srgbClr val="EAEAEA"/>
          </a:soli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6" name="Freeform 40"/>
          <p:cNvSpPr>
            <a:spLocks/>
          </p:cNvSpPr>
          <p:nvPr/>
        </p:nvSpPr>
        <p:spPr bwMode="auto">
          <a:xfrm>
            <a:off x="4300469" y="2430133"/>
            <a:ext cx="706271" cy="206779"/>
          </a:xfrm>
          <a:custGeom>
            <a:avLst/>
            <a:gdLst>
              <a:gd name="T0" fmla="*/ 0 w 1561"/>
              <a:gd name="T1" fmla="*/ 0 h 390"/>
              <a:gd name="T2" fmla="*/ 120 w 1561"/>
              <a:gd name="T3" fmla="*/ 45 h 390"/>
              <a:gd name="T4" fmla="*/ 315 w 1561"/>
              <a:gd name="T5" fmla="*/ 60 h 390"/>
              <a:gd name="T6" fmla="*/ 412 w 1561"/>
              <a:gd name="T7" fmla="*/ 74 h 390"/>
              <a:gd name="T8" fmla="*/ 555 w 1561"/>
              <a:gd name="T9" fmla="*/ 120 h 390"/>
              <a:gd name="T10" fmla="*/ 622 w 1561"/>
              <a:gd name="T11" fmla="*/ 134 h 390"/>
              <a:gd name="T12" fmla="*/ 720 w 1561"/>
              <a:gd name="T13" fmla="*/ 195 h 390"/>
              <a:gd name="T14" fmla="*/ 952 w 1561"/>
              <a:gd name="T15" fmla="*/ 209 h 390"/>
              <a:gd name="T16" fmla="*/ 1185 w 1561"/>
              <a:gd name="T17" fmla="*/ 285 h 390"/>
              <a:gd name="T18" fmla="*/ 1297 w 1561"/>
              <a:gd name="T19" fmla="*/ 345 h 390"/>
              <a:gd name="T20" fmla="*/ 1530 w 1561"/>
              <a:gd name="T21" fmla="*/ 352 h 390"/>
              <a:gd name="T22" fmla="*/ 1552 w 1561"/>
              <a:gd name="T23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1" h="390">
                <a:moveTo>
                  <a:pt x="0" y="0"/>
                </a:moveTo>
                <a:cubicBezTo>
                  <a:pt x="118" y="11"/>
                  <a:pt x="46" y="3"/>
                  <a:pt x="120" y="45"/>
                </a:cubicBezTo>
                <a:cubicBezTo>
                  <a:pt x="177" y="77"/>
                  <a:pt x="250" y="57"/>
                  <a:pt x="315" y="60"/>
                </a:cubicBezTo>
                <a:cubicBezTo>
                  <a:pt x="351" y="68"/>
                  <a:pt x="378" y="63"/>
                  <a:pt x="412" y="74"/>
                </a:cubicBezTo>
                <a:cubicBezTo>
                  <a:pt x="478" y="117"/>
                  <a:pt x="384" y="84"/>
                  <a:pt x="555" y="120"/>
                </a:cubicBezTo>
                <a:cubicBezTo>
                  <a:pt x="583" y="126"/>
                  <a:pt x="591" y="126"/>
                  <a:pt x="622" y="134"/>
                </a:cubicBezTo>
                <a:cubicBezTo>
                  <a:pt x="656" y="143"/>
                  <a:pt x="686" y="186"/>
                  <a:pt x="720" y="195"/>
                </a:cubicBezTo>
                <a:cubicBezTo>
                  <a:pt x="831" y="223"/>
                  <a:pt x="777" y="200"/>
                  <a:pt x="952" y="209"/>
                </a:cubicBezTo>
                <a:cubicBezTo>
                  <a:pt x="1018" y="254"/>
                  <a:pt x="1109" y="278"/>
                  <a:pt x="1185" y="285"/>
                </a:cubicBezTo>
                <a:cubicBezTo>
                  <a:pt x="1214" y="294"/>
                  <a:pt x="1269" y="343"/>
                  <a:pt x="1297" y="345"/>
                </a:cubicBezTo>
                <a:cubicBezTo>
                  <a:pt x="1374" y="352"/>
                  <a:pt x="1452" y="350"/>
                  <a:pt x="1530" y="352"/>
                </a:cubicBezTo>
                <a:cubicBezTo>
                  <a:pt x="1561" y="363"/>
                  <a:pt x="1552" y="352"/>
                  <a:pt x="1552" y="39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7" name="Text Box 42"/>
          <p:cNvSpPr txBox="1">
            <a:spLocks noChangeArrowheads="1"/>
          </p:cNvSpPr>
          <p:nvPr/>
        </p:nvSpPr>
        <p:spPr bwMode="auto">
          <a:xfrm>
            <a:off x="4697138" y="2276873"/>
            <a:ext cx="305453" cy="12977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OHZ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8" name="Text Box 43"/>
          <p:cNvSpPr txBox="1">
            <a:spLocks noChangeArrowheads="1"/>
          </p:cNvSpPr>
          <p:nvPr/>
        </p:nvSpPr>
        <p:spPr bwMode="auto">
          <a:xfrm>
            <a:off x="5186417" y="2852936"/>
            <a:ext cx="331713" cy="129773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VER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9" name="Text Box 44"/>
          <p:cNvSpPr txBox="1">
            <a:spLocks noChangeArrowheads="1"/>
          </p:cNvSpPr>
          <p:nvPr/>
        </p:nvSpPr>
        <p:spPr bwMode="auto">
          <a:xfrm>
            <a:off x="6623836" y="3429001"/>
            <a:ext cx="182442" cy="13262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CE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0" name="Text Box 45"/>
          <p:cNvSpPr txBox="1">
            <a:spLocks noChangeArrowheads="1"/>
          </p:cNvSpPr>
          <p:nvPr/>
        </p:nvSpPr>
        <p:spPr bwMode="auto">
          <a:xfrm>
            <a:off x="4640472" y="3466352"/>
            <a:ext cx="211466" cy="132624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DH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1" name="Text Box 46"/>
          <p:cNvSpPr txBox="1">
            <a:spLocks noChangeArrowheads="1"/>
          </p:cNvSpPr>
          <p:nvPr/>
        </p:nvSpPr>
        <p:spPr bwMode="auto">
          <a:xfrm>
            <a:off x="5220969" y="3733026"/>
            <a:ext cx="185206" cy="131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NI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2" name="Text Box 47"/>
          <p:cNvSpPr txBox="1">
            <a:spLocks noChangeArrowheads="1"/>
          </p:cNvSpPr>
          <p:nvPr/>
        </p:nvSpPr>
        <p:spPr bwMode="auto">
          <a:xfrm>
            <a:off x="5274874" y="4293096"/>
            <a:ext cx="297159" cy="132624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SHG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3" name="Text Box 48"/>
          <p:cNvSpPr txBox="1">
            <a:spLocks noChangeArrowheads="1"/>
          </p:cNvSpPr>
          <p:nvPr/>
        </p:nvSpPr>
        <p:spPr bwMode="auto">
          <a:xfrm>
            <a:off x="5562356" y="4849725"/>
            <a:ext cx="233780" cy="131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HM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4" name="Text Box 49"/>
          <p:cNvSpPr txBox="1">
            <a:spLocks noChangeArrowheads="1"/>
          </p:cNvSpPr>
          <p:nvPr/>
        </p:nvSpPr>
        <p:spPr bwMode="auto">
          <a:xfrm>
            <a:off x="5972851" y="3873866"/>
            <a:ext cx="181059" cy="131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H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5" name="Text Box 50"/>
          <p:cNvSpPr txBox="1">
            <a:spLocks noChangeArrowheads="1"/>
          </p:cNvSpPr>
          <p:nvPr/>
        </p:nvSpPr>
        <p:spPr bwMode="auto">
          <a:xfrm>
            <a:off x="7375718" y="3788643"/>
            <a:ext cx="234838" cy="131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GF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6" name="Text Box 51"/>
          <p:cNvSpPr txBox="1">
            <a:spLocks noChangeArrowheads="1"/>
          </p:cNvSpPr>
          <p:nvPr/>
        </p:nvSpPr>
        <p:spPr bwMode="auto">
          <a:xfrm>
            <a:off x="7830443" y="4431886"/>
            <a:ext cx="208701" cy="131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7" name="Text Box 52"/>
          <p:cNvSpPr txBox="1">
            <a:spLocks noChangeArrowheads="1"/>
          </p:cNvSpPr>
          <p:nvPr/>
        </p:nvSpPr>
        <p:spPr bwMode="auto">
          <a:xfrm>
            <a:off x="7714478" y="4005064"/>
            <a:ext cx="313906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WOB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8" name="Text Box 53"/>
          <p:cNvSpPr txBox="1">
            <a:spLocks noChangeArrowheads="1"/>
          </p:cNvSpPr>
          <p:nvPr/>
        </p:nvSpPr>
        <p:spPr bwMode="auto">
          <a:xfrm>
            <a:off x="7294172" y="4365104"/>
            <a:ext cx="186588" cy="134051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BS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9" name="Text Box 54"/>
          <p:cNvSpPr txBox="1">
            <a:spLocks noChangeArrowheads="1"/>
          </p:cNvSpPr>
          <p:nvPr/>
        </p:nvSpPr>
        <p:spPr bwMode="auto">
          <a:xfrm>
            <a:off x="7480760" y="4653136"/>
            <a:ext cx="259592" cy="134051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WF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0" name="Text Box 55"/>
          <p:cNvSpPr txBox="1">
            <a:spLocks noChangeArrowheads="1"/>
          </p:cNvSpPr>
          <p:nvPr/>
        </p:nvSpPr>
        <p:spPr bwMode="auto">
          <a:xfrm>
            <a:off x="7020272" y="4725144"/>
            <a:ext cx="208702" cy="134051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SZ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1" name="Text Box 56"/>
          <p:cNvSpPr txBox="1">
            <a:spLocks noChangeArrowheads="1"/>
          </p:cNvSpPr>
          <p:nvPr/>
        </p:nvSpPr>
        <p:spPr bwMode="auto">
          <a:xfrm>
            <a:off x="4607301" y="1340769"/>
            <a:ext cx="297828" cy="131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CUX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2" name="Text Box 57"/>
          <p:cNvSpPr txBox="1">
            <a:spLocks noChangeArrowheads="1"/>
          </p:cNvSpPr>
          <p:nvPr/>
        </p:nvSpPr>
        <p:spPr bwMode="auto">
          <a:xfrm>
            <a:off x="7225067" y="2204865"/>
            <a:ext cx="210085" cy="131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>
                <a:solidFill>
                  <a:srgbClr val="000000"/>
                </a:solidFill>
              </a:rPr>
              <a:t>LG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53" name="Text Box 62"/>
          <p:cNvSpPr txBox="1">
            <a:spLocks noChangeArrowheads="1"/>
          </p:cNvSpPr>
          <p:nvPr/>
        </p:nvSpPr>
        <p:spPr bwMode="auto">
          <a:xfrm>
            <a:off x="6216106" y="4221089"/>
            <a:ext cx="183824" cy="13262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>
                <a:solidFill>
                  <a:srgbClr val="000000"/>
                </a:solidFill>
              </a:rPr>
              <a:t>H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54" name="Text Box 63"/>
          <p:cNvSpPr txBox="1">
            <a:spLocks noChangeArrowheads="1"/>
          </p:cNvSpPr>
          <p:nvPr/>
        </p:nvSpPr>
        <p:spPr bwMode="auto">
          <a:xfrm>
            <a:off x="3212726" y="3925481"/>
            <a:ext cx="241874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OS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5" name="Text Box 64"/>
          <p:cNvSpPr txBox="1">
            <a:spLocks noChangeArrowheads="1"/>
          </p:cNvSpPr>
          <p:nvPr/>
        </p:nvSpPr>
        <p:spPr bwMode="auto">
          <a:xfrm>
            <a:off x="2523043" y="3465908"/>
            <a:ext cx="215613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EL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6" name="Freeform 65"/>
          <p:cNvSpPr>
            <a:spLocks/>
          </p:cNvSpPr>
          <p:nvPr/>
        </p:nvSpPr>
        <p:spPr bwMode="auto">
          <a:xfrm>
            <a:off x="6482860" y="6200123"/>
            <a:ext cx="171385" cy="139755"/>
          </a:xfrm>
          <a:custGeom>
            <a:avLst/>
            <a:gdLst>
              <a:gd name="T0" fmla="*/ 64 w 124"/>
              <a:gd name="T1" fmla="*/ 20 h 98"/>
              <a:gd name="T2" fmla="*/ 82 w 124"/>
              <a:gd name="T3" fmla="*/ 14 h 98"/>
              <a:gd name="T4" fmla="*/ 100 w 124"/>
              <a:gd name="T5" fmla="*/ 2 h 98"/>
              <a:gd name="T6" fmla="*/ 106 w 124"/>
              <a:gd name="T7" fmla="*/ 20 h 98"/>
              <a:gd name="T8" fmla="*/ 124 w 124"/>
              <a:gd name="T9" fmla="*/ 26 h 98"/>
              <a:gd name="T10" fmla="*/ 112 w 124"/>
              <a:gd name="T11" fmla="*/ 62 h 98"/>
              <a:gd name="T12" fmla="*/ 106 w 124"/>
              <a:gd name="T13" fmla="*/ 86 h 98"/>
              <a:gd name="T14" fmla="*/ 58 w 124"/>
              <a:gd name="T15" fmla="*/ 98 h 98"/>
              <a:gd name="T16" fmla="*/ 46 w 124"/>
              <a:gd name="T17" fmla="*/ 80 h 98"/>
              <a:gd name="T18" fmla="*/ 34 w 124"/>
              <a:gd name="T19" fmla="*/ 62 h 98"/>
              <a:gd name="T20" fmla="*/ 46 w 124"/>
              <a:gd name="T21" fmla="*/ 14 h 98"/>
              <a:gd name="T22" fmla="*/ 70 w 124"/>
              <a:gd name="T23" fmla="*/ 20 h 98"/>
              <a:gd name="T24" fmla="*/ 64 w 124"/>
              <a:gd name="T25" fmla="*/ 2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" h="98">
                <a:moveTo>
                  <a:pt x="64" y="20"/>
                </a:moveTo>
                <a:cubicBezTo>
                  <a:pt x="70" y="18"/>
                  <a:pt x="76" y="17"/>
                  <a:pt x="82" y="14"/>
                </a:cubicBezTo>
                <a:cubicBezTo>
                  <a:pt x="88" y="11"/>
                  <a:pt x="93" y="0"/>
                  <a:pt x="100" y="2"/>
                </a:cubicBezTo>
                <a:cubicBezTo>
                  <a:pt x="106" y="4"/>
                  <a:pt x="102" y="16"/>
                  <a:pt x="106" y="20"/>
                </a:cubicBezTo>
                <a:cubicBezTo>
                  <a:pt x="110" y="24"/>
                  <a:pt x="118" y="24"/>
                  <a:pt x="124" y="26"/>
                </a:cubicBezTo>
                <a:cubicBezTo>
                  <a:pt x="120" y="38"/>
                  <a:pt x="116" y="50"/>
                  <a:pt x="112" y="62"/>
                </a:cubicBezTo>
                <a:cubicBezTo>
                  <a:pt x="109" y="70"/>
                  <a:pt x="112" y="81"/>
                  <a:pt x="106" y="86"/>
                </a:cubicBezTo>
                <a:cubicBezTo>
                  <a:pt x="93" y="97"/>
                  <a:pt x="74" y="93"/>
                  <a:pt x="58" y="98"/>
                </a:cubicBezTo>
                <a:cubicBezTo>
                  <a:pt x="54" y="92"/>
                  <a:pt x="52" y="84"/>
                  <a:pt x="46" y="80"/>
                </a:cubicBezTo>
                <a:cubicBezTo>
                  <a:pt x="20" y="65"/>
                  <a:pt x="0" y="85"/>
                  <a:pt x="34" y="62"/>
                </a:cubicBezTo>
                <a:cubicBezTo>
                  <a:pt x="36" y="52"/>
                  <a:pt x="42" y="15"/>
                  <a:pt x="46" y="14"/>
                </a:cubicBezTo>
                <a:cubicBezTo>
                  <a:pt x="54" y="11"/>
                  <a:pt x="62" y="17"/>
                  <a:pt x="70" y="20"/>
                </a:cubicBezTo>
                <a:cubicBezTo>
                  <a:pt x="72" y="21"/>
                  <a:pt x="66" y="20"/>
                  <a:pt x="64" y="20"/>
                </a:cubicBezTo>
                <a:close/>
              </a:path>
            </a:pathLst>
          </a:custGeom>
          <a:noFill/>
          <a:ln w="1270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57" name="Text Box 66"/>
          <p:cNvSpPr txBox="1">
            <a:spLocks noChangeArrowheads="1"/>
          </p:cNvSpPr>
          <p:nvPr/>
        </p:nvSpPr>
        <p:spPr bwMode="auto">
          <a:xfrm>
            <a:off x="6708661" y="5998301"/>
            <a:ext cx="214231" cy="132624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/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GÖ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8" name="Freeform 67"/>
          <p:cNvSpPr>
            <a:spLocks/>
          </p:cNvSpPr>
          <p:nvPr/>
        </p:nvSpPr>
        <p:spPr bwMode="auto">
          <a:xfrm>
            <a:off x="4348843" y="1556792"/>
            <a:ext cx="190735" cy="273805"/>
          </a:xfrm>
          <a:custGeom>
            <a:avLst/>
            <a:gdLst>
              <a:gd name="T0" fmla="*/ 0 w 138"/>
              <a:gd name="T1" fmla="*/ 6 h 192"/>
              <a:gd name="T2" fmla="*/ 96 w 138"/>
              <a:gd name="T3" fmla="*/ 0 h 192"/>
              <a:gd name="T4" fmla="*/ 114 w 138"/>
              <a:gd name="T5" fmla="*/ 6 h 192"/>
              <a:gd name="T6" fmla="*/ 96 w 138"/>
              <a:gd name="T7" fmla="*/ 42 h 192"/>
              <a:gd name="T8" fmla="*/ 108 w 138"/>
              <a:gd name="T9" fmla="*/ 102 h 192"/>
              <a:gd name="T10" fmla="*/ 30 w 138"/>
              <a:gd name="T11" fmla="*/ 162 h 192"/>
              <a:gd name="T12" fmla="*/ 12 w 138"/>
              <a:gd name="T13" fmla="*/ 9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92">
                <a:moveTo>
                  <a:pt x="0" y="6"/>
                </a:moveTo>
                <a:cubicBezTo>
                  <a:pt x="32" y="4"/>
                  <a:pt x="64" y="0"/>
                  <a:pt x="96" y="0"/>
                </a:cubicBezTo>
                <a:cubicBezTo>
                  <a:pt x="102" y="0"/>
                  <a:pt x="112" y="0"/>
                  <a:pt x="114" y="6"/>
                </a:cubicBezTo>
                <a:cubicBezTo>
                  <a:pt x="117" y="19"/>
                  <a:pt x="100" y="29"/>
                  <a:pt x="96" y="42"/>
                </a:cubicBezTo>
                <a:cubicBezTo>
                  <a:pt x="102" y="68"/>
                  <a:pt x="116" y="77"/>
                  <a:pt x="108" y="102"/>
                </a:cubicBezTo>
                <a:cubicBezTo>
                  <a:pt x="138" y="192"/>
                  <a:pt x="103" y="168"/>
                  <a:pt x="30" y="162"/>
                </a:cubicBezTo>
                <a:cubicBezTo>
                  <a:pt x="21" y="136"/>
                  <a:pt x="12" y="117"/>
                  <a:pt x="12" y="90"/>
                </a:cubicBezTo>
              </a:path>
            </a:pathLst>
          </a:custGeom>
          <a:solidFill>
            <a:srgbClr val="EAEAEA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61" name="Text Box 36"/>
          <p:cNvSpPr txBox="1">
            <a:spLocks noChangeArrowheads="1"/>
          </p:cNvSpPr>
          <p:nvPr/>
        </p:nvSpPr>
        <p:spPr bwMode="auto">
          <a:xfrm>
            <a:off x="3491880" y="4371773"/>
            <a:ext cx="241874" cy="14492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8000" tIns="10800" rIns="18000" bIns="10800" anchor="ctr" anchorCtr="1">
            <a:spAutoFit/>
          </a:bodyPr>
          <a:lstStyle/>
          <a:p>
            <a:pPr algn="ctr"/>
            <a:r>
              <a:rPr lang="de-DE" sz="800" dirty="0">
                <a:solidFill>
                  <a:srgbClr val="000000"/>
                </a:solidFill>
              </a:rPr>
              <a:t>OS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64" name="Gerade Verbindung 63"/>
          <p:cNvCxnSpPr/>
          <p:nvPr/>
        </p:nvCxnSpPr>
        <p:spPr>
          <a:xfrm>
            <a:off x="-36512" y="1124744"/>
            <a:ext cx="9180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26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PresentationFormat>Bildschirmpräsentation (4:3)</PresentationFormat>
  <Paragraphs>230</Paragraphs>
  <Slides>29</Slides>
  <Notes>20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Larissa</vt:lpstr>
      <vt:lpstr>MSPhotoEd.3</vt:lpstr>
      <vt:lpstr>PowerPoint-Präsentation</vt:lpstr>
      <vt:lpstr>PowerPoint-Präsentation</vt:lpstr>
      <vt:lpstr>PowerPoint-Präsentation</vt:lpstr>
      <vt:lpstr>PowerPoint-Präsentation</vt:lpstr>
      <vt:lpstr>Sportarten / Fachverbände</vt:lpstr>
      <vt:lpstr>PowerPoint-Präsentation</vt:lpstr>
      <vt:lpstr>PowerPoint-Präsentation</vt:lpstr>
      <vt:lpstr>PowerPoint-Präsentation</vt:lpstr>
      <vt:lpstr>PowerPoint-Präsentation</vt:lpstr>
      <vt:lpstr>Imagefilm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Präsidiumssitzung 08.06.2011</dc:title>
  <dc:creator>Marc Heister</dc:creator>
  <cp:lastModifiedBy>Tim Schmidt-Weichmann</cp:lastModifiedBy>
  <cp:revision>351</cp:revision>
  <cp:lastPrinted>2015-03-05T09:25:22Z</cp:lastPrinted>
  <dcterms:created xsi:type="dcterms:W3CDTF">2011-05-19T08:29:04Z</dcterms:created>
  <dcterms:modified xsi:type="dcterms:W3CDTF">2016-06-28T06:18:36Z</dcterms:modified>
</cp:coreProperties>
</file>